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0" r:id="rId4"/>
  </p:sldMasterIdLst>
  <p:notesMasterIdLst>
    <p:notesMasterId r:id="rId55"/>
  </p:notesMasterIdLst>
  <p:handoutMasterIdLst>
    <p:handoutMasterId r:id="rId56"/>
  </p:handoutMasterIdLst>
  <p:sldIdLst>
    <p:sldId id="346" r:id="rId5"/>
    <p:sldId id="347" r:id="rId6"/>
    <p:sldId id="276" r:id="rId7"/>
    <p:sldId id="345" r:id="rId8"/>
    <p:sldId id="348" r:id="rId9"/>
    <p:sldId id="288" r:id="rId10"/>
    <p:sldId id="285" r:id="rId11"/>
    <p:sldId id="261" r:id="rId12"/>
    <p:sldId id="265" r:id="rId13"/>
    <p:sldId id="286" r:id="rId14"/>
    <p:sldId id="310" r:id="rId15"/>
    <p:sldId id="266" r:id="rId16"/>
    <p:sldId id="267" r:id="rId17"/>
    <p:sldId id="294" r:id="rId18"/>
    <p:sldId id="295" r:id="rId19"/>
    <p:sldId id="303" r:id="rId20"/>
    <p:sldId id="304" r:id="rId21"/>
    <p:sldId id="298" r:id="rId22"/>
    <p:sldId id="349" r:id="rId23"/>
    <p:sldId id="317" r:id="rId24"/>
    <p:sldId id="318" r:id="rId25"/>
    <p:sldId id="350" r:id="rId26"/>
    <p:sldId id="320" r:id="rId27"/>
    <p:sldId id="321" r:id="rId28"/>
    <p:sldId id="322" r:id="rId29"/>
    <p:sldId id="351" r:id="rId30"/>
    <p:sldId id="331" r:id="rId31"/>
    <p:sldId id="332" r:id="rId32"/>
    <p:sldId id="333" r:id="rId33"/>
    <p:sldId id="334" r:id="rId34"/>
    <p:sldId id="335" r:id="rId35"/>
    <p:sldId id="352" r:id="rId36"/>
    <p:sldId id="337" r:id="rId37"/>
    <p:sldId id="338" r:id="rId38"/>
    <p:sldId id="339" r:id="rId39"/>
    <p:sldId id="340" r:id="rId40"/>
    <p:sldId id="341" r:id="rId41"/>
    <p:sldId id="342" r:id="rId42"/>
    <p:sldId id="343" r:id="rId43"/>
    <p:sldId id="355" r:id="rId44"/>
    <p:sldId id="356" r:id="rId45"/>
    <p:sldId id="362" r:id="rId46"/>
    <p:sldId id="357" r:id="rId47"/>
    <p:sldId id="358" r:id="rId48"/>
    <p:sldId id="359" r:id="rId49"/>
    <p:sldId id="360" r:id="rId50"/>
    <p:sldId id="361" r:id="rId51"/>
    <p:sldId id="354" r:id="rId52"/>
    <p:sldId id="353" r:id="rId53"/>
    <p:sldId id="363" r:id="rId54"/>
  </p:sldIdLst>
  <p:sldSz cx="9144000" cy="6858000" type="screen4x3"/>
  <p:notesSz cx="6934200" cy="9220200"/>
  <p:defaultTextStyle>
    <a:defPPr>
      <a:defRPr lang="en-US"/>
    </a:defPPr>
    <a:lvl1pPr algn="ctr" rtl="0" fontAlgn="base">
      <a:spcBef>
        <a:spcPct val="50000"/>
      </a:spcBef>
      <a:spcAft>
        <a:spcPct val="0"/>
      </a:spcAft>
      <a:defRPr sz="2000" b="1" kern="1200">
        <a:solidFill>
          <a:schemeClr val="tx1"/>
        </a:solidFill>
        <a:latin typeface="Arial" charset="0"/>
        <a:ea typeface="ＭＳ Ｐゴシック" pitchFamily="1" charset="-128"/>
        <a:cs typeface="+mn-cs"/>
      </a:defRPr>
    </a:lvl1pPr>
    <a:lvl2pPr marL="457200" algn="ctr" rtl="0" fontAlgn="base">
      <a:spcBef>
        <a:spcPct val="50000"/>
      </a:spcBef>
      <a:spcAft>
        <a:spcPct val="0"/>
      </a:spcAft>
      <a:defRPr sz="2000" b="1" kern="1200">
        <a:solidFill>
          <a:schemeClr val="tx1"/>
        </a:solidFill>
        <a:latin typeface="Arial" charset="0"/>
        <a:ea typeface="ＭＳ Ｐゴシック" pitchFamily="1" charset="-128"/>
        <a:cs typeface="+mn-cs"/>
      </a:defRPr>
    </a:lvl2pPr>
    <a:lvl3pPr marL="914400" algn="ctr" rtl="0" fontAlgn="base">
      <a:spcBef>
        <a:spcPct val="50000"/>
      </a:spcBef>
      <a:spcAft>
        <a:spcPct val="0"/>
      </a:spcAft>
      <a:defRPr sz="2000" b="1" kern="1200">
        <a:solidFill>
          <a:schemeClr val="tx1"/>
        </a:solidFill>
        <a:latin typeface="Arial" charset="0"/>
        <a:ea typeface="ＭＳ Ｐゴシック" pitchFamily="1" charset="-128"/>
        <a:cs typeface="+mn-cs"/>
      </a:defRPr>
    </a:lvl3pPr>
    <a:lvl4pPr marL="1371600" algn="ctr" rtl="0" fontAlgn="base">
      <a:spcBef>
        <a:spcPct val="50000"/>
      </a:spcBef>
      <a:spcAft>
        <a:spcPct val="0"/>
      </a:spcAft>
      <a:defRPr sz="2000" b="1" kern="1200">
        <a:solidFill>
          <a:schemeClr val="tx1"/>
        </a:solidFill>
        <a:latin typeface="Arial" charset="0"/>
        <a:ea typeface="ＭＳ Ｐゴシック" pitchFamily="1" charset="-128"/>
        <a:cs typeface="+mn-cs"/>
      </a:defRPr>
    </a:lvl4pPr>
    <a:lvl5pPr marL="1828800" algn="ctr" rtl="0" fontAlgn="base">
      <a:spcBef>
        <a:spcPct val="50000"/>
      </a:spcBef>
      <a:spcAft>
        <a:spcPct val="0"/>
      </a:spcAft>
      <a:defRPr sz="2000" b="1" kern="1200">
        <a:solidFill>
          <a:schemeClr val="tx1"/>
        </a:solidFill>
        <a:latin typeface="Arial" charset="0"/>
        <a:ea typeface="ＭＳ Ｐゴシック" pitchFamily="1" charset="-128"/>
        <a:cs typeface="+mn-cs"/>
      </a:defRPr>
    </a:lvl5pPr>
    <a:lvl6pPr marL="2286000" algn="l" defTabSz="914400" rtl="0" eaLnBrk="1" latinLnBrk="0" hangingPunct="1">
      <a:defRPr sz="2000" b="1" kern="1200">
        <a:solidFill>
          <a:schemeClr val="tx1"/>
        </a:solidFill>
        <a:latin typeface="Arial" charset="0"/>
        <a:ea typeface="ＭＳ Ｐゴシック" pitchFamily="1" charset="-128"/>
        <a:cs typeface="+mn-cs"/>
      </a:defRPr>
    </a:lvl6pPr>
    <a:lvl7pPr marL="2743200" algn="l" defTabSz="914400" rtl="0" eaLnBrk="1" latinLnBrk="0" hangingPunct="1">
      <a:defRPr sz="2000" b="1" kern="1200">
        <a:solidFill>
          <a:schemeClr val="tx1"/>
        </a:solidFill>
        <a:latin typeface="Arial" charset="0"/>
        <a:ea typeface="ＭＳ Ｐゴシック" pitchFamily="1" charset="-128"/>
        <a:cs typeface="+mn-cs"/>
      </a:defRPr>
    </a:lvl7pPr>
    <a:lvl8pPr marL="3200400" algn="l" defTabSz="914400" rtl="0" eaLnBrk="1" latinLnBrk="0" hangingPunct="1">
      <a:defRPr sz="2000" b="1" kern="1200">
        <a:solidFill>
          <a:schemeClr val="tx1"/>
        </a:solidFill>
        <a:latin typeface="Arial" charset="0"/>
        <a:ea typeface="ＭＳ Ｐゴシック" pitchFamily="1" charset="-128"/>
        <a:cs typeface="+mn-cs"/>
      </a:defRPr>
    </a:lvl8pPr>
    <a:lvl9pPr marL="3657600" algn="l" defTabSz="914400" rtl="0" eaLnBrk="1" latinLnBrk="0" hangingPunct="1">
      <a:defRPr sz="2000" b="1"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00FF"/>
    <a:srgbClr val="B2CCE5"/>
    <a:srgbClr val="5CA1FB"/>
    <a:srgbClr val="3C4F82"/>
    <a:srgbClr val="777777"/>
    <a:srgbClr val="8BADE5"/>
    <a:srgbClr val="B3C2D7"/>
    <a:srgbClr val="333399"/>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54" autoAdjust="0"/>
    <p:restoredTop sz="75252" autoAdjust="0"/>
  </p:normalViewPr>
  <p:slideViewPr>
    <p:cSldViewPr>
      <p:cViewPr varScale="1">
        <p:scale>
          <a:sx n="55" d="100"/>
          <a:sy n="55" d="100"/>
        </p:scale>
        <p:origin x="-1572" y="-78"/>
      </p:cViewPr>
      <p:guideLst>
        <p:guide orient="horz" pos="336"/>
        <p:guide orient="horz" pos="3744"/>
        <p:guide orient="horz" pos="720"/>
        <p:guide pos="336"/>
        <p:guide pos="5472"/>
        <p:guide pos="21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60" d="100"/>
          <a:sy n="60" d="100"/>
        </p:scale>
        <p:origin x="-2730" y="-72"/>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sp>
        <p:nvSpPr>
          <p:cNvPr id="7"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5CC1855B-19C6-4128-825F-F41EF34AFCE4}" type="slidenum">
              <a:rPr lang="en-US" b="1"/>
              <a:pPr algn="ctr" defTabSz="901700" eaLnBrk="0" hangingPunct="0">
                <a:lnSpc>
                  <a:spcPct val="90000"/>
                </a:lnSpc>
                <a:spcBef>
                  <a:spcPct val="0"/>
                </a:spcBef>
              </a:pPr>
              <a:t>‹#›</a:t>
            </a:fld>
            <a:endParaRPr lang="en-US" b="1" dirty="0"/>
          </a:p>
        </p:txBody>
      </p:sp>
      <p:sp>
        <p:nvSpPr>
          <p:cNvPr id="8"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CERT Division</a:t>
            </a:r>
          </a:p>
        </p:txBody>
      </p:sp>
      <p:sp>
        <p:nvSpPr>
          <p:cNvPr id="9" name="Rectangle 19"/>
          <p:cNvSpPr>
            <a:spLocks noChangeArrowheads="1"/>
          </p:cNvSpPr>
          <p:nvPr/>
        </p:nvSpPr>
        <p:spPr bwMode="auto">
          <a:xfrm>
            <a:off x="4443046" y="8915400"/>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pic>
        <p:nvPicPr>
          <p:cNvPr id="10" name="Picture 9"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8831160"/>
            <a:ext cx="4186996" cy="312840"/>
          </a:xfrm>
          <a:prstGeom prst="rect">
            <a:avLst/>
          </a:prstGeom>
        </p:spPr>
      </p:pic>
    </p:spTree>
    <p:extLst>
      <p:ext uri="{BB962C8B-B14F-4D97-AF65-F5344CB8AC3E}">
        <p14:creationId xmlns:p14="http://schemas.microsoft.com/office/powerpoint/2010/main" val="39185650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a:effectLst/>
        </p:spPr>
      </p:sp>
      <p:sp>
        <p:nvSpPr>
          <p:cNvPr id="9"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3C173182-E56E-4B39-B792-53420CCC9B1A}" type="slidenum">
              <a:rPr lang="en-US" b="1"/>
              <a:pPr algn="ctr" defTabSz="901700" eaLnBrk="0" hangingPunct="0">
                <a:lnSpc>
                  <a:spcPct val="90000"/>
                </a:lnSpc>
                <a:spcBef>
                  <a:spcPct val="0"/>
                </a:spcBef>
              </a:pPr>
              <a:t>‹#›</a:t>
            </a:fld>
            <a:endParaRPr lang="en-US" b="1" dirty="0"/>
          </a:p>
        </p:txBody>
      </p:sp>
      <p:sp>
        <p:nvSpPr>
          <p:cNvPr id="10"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sp>
        <p:nvSpPr>
          <p:cNvPr id="11" name="Rectangle 3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CERT Division</a:t>
            </a:r>
            <a:endParaRPr lang="en-US" dirty="0"/>
          </a:p>
        </p:txBody>
      </p:sp>
      <p:sp>
        <p:nvSpPr>
          <p:cNvPr id="13" name="Rectangle 19"/>
          <p:cNvSpPr>
            <a:spLocks noChangeArrowheads="1"/>
          </p:cNvSpPr>
          <p:nvPr/>
        </p:nvSpPr>
        <p:spPr bwMode="auto">
          <a:xfrm>
            <a:off x="4443046" y="8915400"/>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pic>
        <p:nvPicPr>
          <p:cNvPr id="14" name="Picture 13"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8831160"/>
            <a:ext cx="4186996" cy="312840"/>
          </a:xfrm>
          <a:prstGeom prst="rect">
            <a:avLst/>
          </a:prstGeom>
        </p:spPr>
      </p:pic>
    </p:spTree>
    <p:extLst>
      <p:ext uri="{BB962C8B-B14F-4D97-AF65-F5344CB8AC3E}">
        <p14:creationId xmlns:p14="http://schemas.microsoft.com/office/powerpoint/2010/main" val="4129587856"/>
      </p:ext>
    </p:extLst>
  </p:cSld>
  <p:clrMap bg1="lt1" tx1="dk1" bg2="lt2" tx2="dk2" accent1="accent1" accent2="accent2" accent3="accent3" accent4="accent4" accent5="accent5" accent6="accent6" hlink="hlink" folHlink="folHlink"/>
  <p:hf ftr="0"/>
  <p:notesStyle>
    <a:lvl1pPr algn="l" rtl="0" fontAlgn="base">
      <a:spcBef>
        <a:spcPct val="30000"/>
      </a:spcBef>
      <a:spcAft>
        <a:spcPct val="0"/>
      </a:spcAft>
      <a:tabLst>
        <a:tab pos="292100" algn="l"/>
        <a:tab pos="571500" algn="l"/>
      </a:tabLst>
      <a:defRPr sz="1000" kern="1200">
        <a:solidFill>
          <a:schemeClr val="tx1"/>
        </a:solidFill>
        <a:latin typeface="Arial" charset="0"/>
        <a:ea typeface="ＭＳ Ｐゴシック" pitchFamily="1" charset="-128"/>
        <a:cs typeface="+mn-cs"/>
      </a:defRPr>
    </a:lvl1pPr>
    <a:lvl2pPr marL="342900" algn="l" rtl="0" fontAlgn="base">
      <a:spcBef>
        <a:spcPct val="30000"/>
      </a:spcBef>
      <a:spcAft>
        <a:spcPct val="0"/>
      </a:spcAft>
      <a:tabLst>
        <a:tab pos="292100" algn="l"/>
        <a:tab pos="571500" algn="l"/>
      </a:tabLst>
      <a:defRPr sz="1000" kern="1200">
        <a:solidFill>
          <a:schemeClr val="tx1"/>
        </a:solidFill>
        <a:latin typeface="Arial" charset="0"/>
        <a:ea typeface="ＭＳ Ｐゴシック" pitchFamily="1" charset="-128"/>
        <a:cs typeface="+mn-cs"/>
      </a:defRPr>
    </a:lvl2pPr>
    <a:lvl3pPr marL="635000" algn="l" rtl="0" fontAlgn="base">
      <a:spcBef>
        <a:spcPct val="30000"/>
      </a:spcBef>
      <a:spcAft>
        <a:spcPct val="0"/>
      </a:spcAft>
      <a:tabLst>
        <a:tab pos="292100" algn="l"/>
        <a:tab pos="571500" algn="l"/>
      </a:tabLst>
      <a:defRPr sz="1000" kern="1200">
        <a:solidFill>
          <a:schemeClr val="tx1"/>
        </a:solidFill>
        <a:latin typeface="Arial" charset="0"/>
        <a:ea typeface="ＭＳ Ｐゴシック" pitchFamily="1" charset="-128"/>
        <a:cs typeface="+mn-cs"/>
      </a:defRPr>
    </a:lvl3pPr>
    <a:lvl4pPr marL="914400" algn="l" rtl="0" fontAlgn="base">
      <a:spcBef>
        <a:spcPct val="30000"/>
      </a:spcBef>
      <a:spcAft>
        <a:spcPct val="0"/>
      </a:spcAft>
      <a:buChar char="•"/>
      <a:tabLst>
        <a:tab pos="292100" algn="l"/>
        <a:tab pos="571500" algn="l"/>
      </a:tabLs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tabLst>
        <a:tab pos="292100" algn="l"/>
        <a:tab pos="571500" algn="l"/>
      </a:tabLs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1162050" y="692150"/>
            <a:ext cx="4610100" cy="3457575"/>
          </a:xfrm>
          <a:prstGeom prst="rect">
            <a:avLst/>
          </a:prstGeom>
        </p:spPr>
      </p:sp>
      <p:sp>
        <p:nvSpPr>
          <p:cNvPr id="8" name="Notes Placeholder 7"/>
          <p:cNvSpPr>
            <a:spLocks noGrp="1"/>
          </p:cNvSpPr>
          <p:nvPr>
            <p:ph type="body" idx="1"/>
          </p:nvPr>
        </p:nvSpPr>
        <p:spPr>
          <a:xfrm>
            <a:off x="923925" y="4380229"/>
            <a:ext cx="5086350" cy="4147188"/>
          </a:xfrm>
          <a:prstGeom prst="rect">
            <a:avLst/>
          </a:prstGeom>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endParaRPr lang="en-US" dirty="0"/>
          </a:p>
        </p:txBody>
      </p:sp>
    </p:spTree>
    <p:extLst>
      <p:ext uri="{BB962C8B-B14F-4D97-AF65-F5344CB8AC3E}">
        <p14:creationId xmlns:p14="http://schemas.microsoft.com/office/powerpoint/2010/main" val="1112508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4" name="Notes Placeholder 3"/>
          <p:cNvSpPr>
            <a:spLocks noGrp="1"/>
          </p:cNvSpPr>
          <p:nvPr>
            <p:ph type="body" sz="quarter" idx="10"/>
          </p:nvPr>
        </p:nvSpPr>
        <p:spPr>
          <a:xfrm>
            <a:off x="923925" y="4380229"/>
            <a:ext cx="5086350" cy="4147188"/>
          </a:xfrm>
          <a:prstGeom prst="rect">
            <a:avLst/>
          </a:prstGeom>
        </p:spPr>
        <p:txBody>
          <a:bodyPr/>
          <a:lstStyle/>
          <a:p>
            <a:r>
              <a:rPr lang="en-US" dirty="0"/>
              <a:t>On this slide, we have an example of a substitution of a counterfeit item that occurred during an ICT acquisition. A government agency orders Cisco routers but receives counterfeits. The router boards in the two units are fairly similar. In this case, a closer inspection shows some differences, but, in many instances, it is very difficult to identify counterfeit substitutions. </a:t>
            </a:r>
          </a:p>
          <a:p>
            <a:r>
              <a:rPr lang="en-US" dirty="0"/>
              <a:t>Counterfeits are a significant acquisition problem. It has been estimated that 10% of government purchases are counterfeit. The DoD, for example, had a counterfeit order of 49,000 chips. In other instances, parts from discarded electronic assemblies have been refurbished and sold as new. </a:t>
            </a:r>
          </a:p>
          <a:p>
            <a:endParaRPr lang="en-US" dirty="0"/>
          </a:p>
        </p:txBody>
      </p:sp>
    </p:spTree>
    <p:extLst>
      <p:ext uri="{BB962C8B-B14F-4D97-AF65-F5344CB8AC3E}">
        <p14:creationId xmlns:p14="http://schemas.microsoft.com/office/powerpoint/2010/main" val="1379320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4" name="Notes Placeholder 3"/>
          <p:cNvSpPr>
            <a:spLocks noGrp="1"/>
          </p:cNvSpPr>
          <p:nvPr>
            <p:ph type="body" sz="quarter" idx="10"/>
          </p:nvPr>
        </p:nvSpPr>
        <p:spPr>
          <a:xfrm>
            <a:off x="923925" y="4380229"/>
            <a:ext cx="5086350" cy="4147188"/>
          </a:xfrm>
          <a:prstGeom prst="rect">
            <a:avLst/>
          </a:prstGeom>
        </p:spPr>
        <p:txBody>
          <a:bodyPr/>
          <a:lstStyle/>
          <a:p>
            <a:r>
              <a:rPr lang="en-US" dirty="0"/>
              <a:t>In our counterfeit Cisco example, </a:t>
            </a:r>
            <a:r>
              <a:rPr lang="en-US" dirty="0" smtClean="0"/>
              <a:t>we concentrated </a:t>
            </a:r>
            <a:r>
              <a:rPr lang="en-US" dirty="0"/>
              <a:t>on an acquirer’s supply chain acquisition practices, such as using approved suppliers. But manufacturers have supply chains–called upstream supply chains–that are subject to counterfeit and tampering risks. </a:t>
            </a:r>
          </a:p>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DoD supply chain failures were analyzed by the Senate Armed Services Committee in 2012. 1800 DoD cases of suspected counterfeit parts were considered which involved 650 companies each with their own supply chains. Our examples are drawn from the four in-depth histories done by the committee</a:t>
            </a:r>
          </a:p>
        </p:txBody>
      </p:sp>
    </p:spTree>
    <p:extLst>
      <p:ext uri="{BB962C8B-B14F-4D97-AF65-F5344CB8AC3E}">
        <p14:creationId xmlns:p14="http://schemas.microsoft.com/office/powerpoint/2010/main" val="713697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The committee tracked well over 100 of those 1800 hundred cases back the source. Over 70% of the suspect parts were traced to China.</a:t>
            </a:r>
          </a:p>
          <a:p>
            <a:r>
              <a:rPr lang="en-US" dirty="0"/>
              <a:t>It is important to note the following: 80% of the supply chains started with a US supplier; the contractors for electronic assemblies were often not aware of the sources of the parts they procured, and complex supply chains can mask the true origin parts. </a:t>
            </a:r>
          </a:p>
          <a:p>
            <a:r>
              <a:rPr lang="en-US" dirty="0"/>
              <a:t>In one case, a part that was the cause of system failures had exchanged hands 5 times, passed through four states, and three countries after leaving the original supplier in China. That specific supply chain included an independent distributor which had previously delivered counterfeit parts for other DOD acquisitions. That independent distributor was eventually of prohibited from government procurements.</a:t>
            </a:r>
          </a:p>
          <a:p>
            <a:endParaRPr lang="en-US" dirty="0"/>
          </a:p>
        </p:txBody>
      </p:sp>
    </p:spTree>
    <p:extLst>
      <p:ext uri="{BB962C8B-B14F-4D97-AF65-F5344CB8AC3E}">
        <p14:creationId xmlns:p14="http://schemas.microsoft.com/office/powerpoint/2010/main" val="2152381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The threats listed on this screen come from the Microsoft Stride threat model. General objectives for an attacker include data tampering, information disclosure, and denying access to service. The two other threats support those objectives. An attack might succeed because the threat agent successfully pretended to have another identify.  A good example is the email which we all have receive that claims to be from a party w normally trust.  A similar threat is called an elevation of privileges. For example, an attacker may start only with ability to read information on a web site, but use a software vulnerability to be able to change the data on a web site. </a:t>
            </a:r>
          </a:p>
          <a:p>
            <a:r>
              <a:rPr lang="en-US" dirty="0"/>
              <a:t>A classic example involves a commercial retail vendor who uses a website for sales. User input to the web application could be a request to display product data or a response to a request for customer information such as an address. A software program processes the user-supplied data and sends commands to the database server to retrieve product information or to store customer-supplied information.</a:t>
            </a:r>
          </a:p>
          <a:p>
            <a:r>
              <a:rPr lang="en-US" dirty="0"/>
              <a:t>The software component works just fine for valid input. Problems arise because a classic attack tactic is to submit invalid data. Well-designed software rejects invalid input. But poorly designed software might pass that user data directly to the database software. Attackers can include database instructions in their input and have those commands change stored data or access sensitive information such as credit card data.</a:t>
            </a:r>
          </a:p>
          <a:p>
            <a:endParaRPr lang="en-US" dirty="0"/>
          </a:p>
        </p:txBody>
      </p:sp>
    </p:spTree>
    <p:extLst>
      <p:ext uri="{BB962C8B-B14F-4D97-AF65-F5344CB8AC3E}">
        <p14:creationId xmlns:p14="http://schemas.microsoft.com/office/powerpoint/2010/main" val="45331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endParaRPr lang="en-US" dirty="0"/>
          </a:p>
        </p:txBody>
      </p:sp>
    </p:spTree>
    <p:extLst>
      <p:ext uri="{BB962C8B-B14F-4D97-AF65-F5344CB8AC3E}">
        <p14:creationId xmlns:p14="http://schemas.microsoft.com/office/powerpoint/2010/main" val="1154899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endParaRPr lang="en-US" dirty="0"/>
          </a:p>
        </p:txBody>
      </p:sp>
    </p:spTree>
    <p:extLst>
      <p:ext uri="{BB962C8B-B14F-4D97-AF65-F5344CB8AC3E}">
        <p14:creationId xmlns:p14="http://schemas.microsoft.com/office/powerpoint/2010/main" val="15059990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All electronic devices such as digital watches, remote controls, and DVD drives have software that controls those devices. We refer to that software as firmware which is stored in persistent memory For a DVD drive, firmware controls the rotation of the media, ejects a disc, and controls order in which data is read. </a:t>
            </a:r>
          </a:p>
          <a:p>
            <a:r>
              <a:rPr lang="en-US" dirty="0"/>
              <a:t>Firmware can have exploitable weaknesses. A software defect in a widely used hotel door lock lets an attacker open any door with a home-made device. </a:t>
            </a:r>
          </a:p>
        </p:txBody>
      </p:sp>
    </p:spTree>
    <p:extLst>
      <p:ext uri="{BB962C8B-B14F-4D97-AF65-F5344CB8AC3E}">
        <p14:creationId xmlns:p14="http://schemas.microsoft.com/office/powerpoint/2010/main" val="26842733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Firmware is an attack target because the behavior of the electronics can be fundamentally changed by replacing the firmware that controls it. Modifying firmware normally depends on physical access to the device and can require a special installer, the replacement of a chip or subassembly, or counterfeit substitution with the malware. The hardware threats of tampering and counterfeits also require physical access and the mitigations for those threats are applicable to firmware threats. </a:t>
            </a:r>
          </a:p>
          <a:p>
            <a:r>
              <a:rPr lang="en-US" dirty="0"/>
              <a:t>Tampering is a significant threat for firmware but not necessarily so for general application and system software. An easy mitigation for the latter threat is to reinstall software on highly sensitive systems before deployment.  Such reinstalls are standard practice for many organizations. An important exception for this mitigation is software tampering done by a trusted person in operations.</a:t>
            </a:r>
          </a:p>
        </p:txBody>
      </p:sp>
    </p:spTree>
    <p:extLst>
      <p:ext uri="{BB962C8B-B14F-4D97-AF65-F5344CB8AC3E}">
        <p14:creationId xmlns:p14="http://schemas.microsoft.com/office/powerpoint/2010/main" val="1099241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In the DoD examples, considered by the Senate committee, 80% of the supply chains started with a U.S supplier. The problems usually arose with   intermediate distributors in the supply chain. The complexity of supply chains makes it difficult to monitor the assurance of all supply chain members. There was a DoD example where an item changed hands 5 times and went through 4 states and three countries.</a:t>
            </a:r>
          </a:p>
          <a:p>
            <a:r>
              <a:rPr lang="en-US" dirty="0"/>
              <a:t>Specialized testing is required. It is not enough to test how a part functions. A part that had passed a contractor’s stress tests was later found to be a counterfeit after repeated failures of devices that contained it. </a:t>
            </a:r>
          </a:p>
          <a:p>
            <a:r>
              <a:rPr lang="en-US" dirty="0"/>
              <a:t>We need to use aggressive solvents to check the validity of markings or to break open individual part to examine the materials and method of construction.</a:t>
            </a:r>
          </a:p>
          <a:p>
            <a:r>
              <a:rPr lang="en-US" dirty="0"/>
              <a:t>A successful test of sample of parts can be a condition for a purchase, but the lack of any testing during the delivery order of 10,000 chips led to the installation of counterfeit chips and failures for the DoD devices that used the counterfeits. </a:t>
            </a:r>
          </a:p>
        </p:txBody>
      </p:sp>
    </p:spTree>
    <p:extLst>
      <p:ext uri="{BB962C8B-B14F-4D97-AF65-F5344CB8AC3E}">
        <p14:creationId xmlns:p14="http://schemas.microsoft.com/office/powerpoint/2010/main" val="23950964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We are not in a position to monitor the manufacture of commercial electronic assemblies and commercial integrated products such as routers or tablets. The risk of counterfeit parts in those devices should be low for high volume products as the risk of losing a lucrative supply contract is a financial motivation for the suppliers to apply supply chain controls. There may be higher supply chain risks for low-volume products.</a:t>
            </a:r>
          </a:p>
          <a:p>
            <a:r>
              <a:rPr lang="en-US" dirty="0"/>
              <a:t>There is a risk that a delivered commercial electronic unit is a counterfeit as we showed in the CISCO router example in first chapter of this course. </a:t>
            </a:r>
          </a:p>
          <a:p>
            <a:r>
              <a:rPr lang="en-US" dirty="0"/>
              <a:t>Custom-developed electronic assemblies definitely have supply chain risks.</a:t>
            </a:r>
          </a:p>
          <a:p>
            <a:r>
              <a:rPr lang="en-US" dirty="0"/>
              <a:t>In many of the DoD examples that the Senate committee reviewed, the contractors were not aware of the sources for the acquired parts.  A distributer who had had provided counterfeit items on other acquisitions appeared in a number of the supply chains. This was an example of the consequences of poor reporting of counterfeit instances observed by the committee. Other acquisitions were not aware of problems with specific suppliers or manufacturers.</a:t>
            </a:r>
          </a:p>
          <a:p>
            <a:r>
              <a:rPr lang="en-US" dirty="0"/>
              <a:t>DoD contractors for the development of custom electronic assemblies, did not suffer a financial loss if counterfeits were later identified. The DoD often paid the same contractor to make the repairs.  New DoD acquisition rules passed by Congress now require contractor to cover the expenses associated with counterfeit incidents.</a:t>
            </a:r>
          </a:p>
        </p:txBody>
      </p:sp>
    </p:spTree>
    <p:extLst>
      <p:ext uri="{BB962C8B-B14F-4D97-AF65-F5344CB8AC3E}">
        <p14:creationId xmlns:p14="http://schemas.microsoft.com/office/powerpoint/2010/main" val="23950964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The quote on this slide came from a Committee Staff interview with Raytheon's Vice-President of Supply Chain Operations and describes the increasing sophistication of counterfeiters. The refurbishing of discarded parts is a very lucrative business which covers the expenses to work around improved counterfeit testing practices. </a:t>
            </a:r>
          </a:p>
          <a:p>
            <a:r>
              <a:rPr lang="en-US" dirty="0"/>
              <a:t>The testing techniques now required exceed the in-house capabilities of most open-market suppliers.</a:t>
            </a:r>
          </a:p>
          <a:p>
            <a:endParaRPr lang="en-US" dirty="0"/>
          </a:p>
        </p:txBody>
      </p:sp>
    </p:spTree>
    <p:extLst>
      <p:ext uri="{BB962C8B-B14F-4D97-AF65-F5344CB8AC3E}">
        <p14:creationId xmlns:p14="http://schemas.microsoft.com/office/powerpoint/2010/main" val="1538998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There are multiple ways an attacker could install malware. An insider could install it at some point in a supply chain where a failure in the integrity of supply chain provides access to the device. Most often attackers with network connectivity take advantage of software weakness, or what we call a vulnerability, to download, install, and execute malware. </a:t>
            </a:r>
          </a:p>
          <a:p>
            <a:r>
              <a:rPr lang="en-US" dirty="0"/>
              <a:t>Vulnerable software is patched, but MITRE has identified over 800 software weaknesses that have enabled attacks. Skilled, well resourced, and persistent attackers only need to find one weakness to initiate an intrusion while defenders have to manage the risks with all the system components, the operational environment, and user activities.</a:t>
            </a:r>
          </a:p>
        </p:txBody>
      </p:sp>
    </p:spTree>
    <p:extLst>
      <p:ext uri="{BB962C8B-B14F-4D97-AF65-F5344CB8AC3E}">
        <p14:creationId xmlns:p14="http://schemas.microsoft.com/office/powerpoint/2010/main" val="37098763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This picture is a good representation of the problem. We have a security control, in this case a gate. The attacker’s objective is to find a way around it. </a:t>
            </a:r>
          </a:p>
          <a:p>
            <a:r>
              <a:rPr lang="en-US" dirty="0"/>
              <a:t>One tactic is to persuade a user to provide a password or to access a web page that contains malware.  An attacker can also use a software weakness inadvertently created during development to execute malware.  </a:t>
            </a:r>
          </a:p>
          <a:p>
            <a:r>
              <a:rPr lang="en-US" dirty="0"/>
              <a:t>These are classic, well-known attack strategies that, to the frustration of security professionals, continue to be very successful. </a:t>
            </a:r>
          </a:p>
          <a:p>
            <a:endParaRPr lang="en-US" dirty="0"/>
          </a:p>
        </p:txBody>
      </p:sp>
    </p:spTree>
    <p:extLst>
      <p:ext uri="{BB962C8B-B14F-4D97-AF65-F5344CB8AC3E}">
        <p14:creationId xmlns:p14="http://schemas.microsoft.com/office/powerpoint/2010/main" val="1418311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1162050" y="692150"/>
            <a:ext cx="4610100" cy="3457575"/>
          </a:xfrm>
          <a:prstGeom prst="rect">
            <a:avLst/>
          </a:prstGeom>
        </p:spPr>
      </p:sp>
      <p:sp>
        <p:nvSpPr>
          <p:cNvPr id="5" name="Notes Placeholder 4"/>
          <p:cNvSpPr>
            <a:spLocks noGrp="1"/>
          </p:cNvSpPr>
          <p:nvPr>
            <p:ph type="body" idx="1"/>
          </p:nvPr>
        </p:nvSpPr>
        <p:spPr>
          <a:xfrm>
            <a:off x="923925" y="4380229"/>
            <a:ext cx="5086350" cy="4147188"/>
          </a:xfrm>
          <a:prstGeom prst="rect">
            <a:avLst/>
          </a:prstGeom>
        </p:spPr>
        <p:txBody>
          <a:bodyPr/>
          <a:lstStyle/>
          <a:p>
            <a:r>
              <a:rPr lang="en-US" dirty="0"/>
              <a:t>This is the first slide we showed in </a:t>
            </a:r>
            <a:r>
              <a:rPr lang="en-US" dirty="0" smtClean="0"/>
              <a:t>this module. Acquirers </a:t>
            </a:r>
            <a:r>
              <a:rPr lang="en-US" dirty="0"/>
              <a:t>and developers have limited resources for supply chain risk management. Which parts of this supply chain deserve attention? </a:t>
            </a:r>
            <a:r>
              <a:rPr lang="en-US" dirty="0" smtClean="0"/>
              <a:t>Which </a:t>
            </a:r>
            <a:r>
              <a:rPr lang="en-US" dirty="0"/>
              <a:t>threats are important? Which ones should a contractor or integrator mitigate? </a:t>
            </a:r>
            <a:r>
              <a:rPr lang="en-US" dirty="0" smtClean="0"/>
              <a:t>For </a:t>
            </a:r>
            <a:r>
              <a:rPr lang="en-US" dirty="0"/>
              <a:t>a developer, the questions include the components that require in-depth analysis or testing and those that require stronger defenses. For example, software components that access sensitive information require additional attention.</a:t>
            </a:r>
          </a:p>
        </p:txBody>
      </p:sp>
    </p:spTree>
    <p:extLst>
      <p:ext uri="{BB962C8B-B14F-4D97-AF65-F5344CB8AC3E}">
        <p14:creationId xmlns:p14="http://schemas.microsoft.com/office/powerpoint/2010/main" val="42921114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Hardware supply risk analysis identifies the points in a supply chain that provide access to a device or control procurement. Such points include vendors or distributers, accessible locations when an item is in transit, or phases of the manufacturing process that provide the opportunity to insert counterfeits or for tampering. Hardware mitigations increase protections, monitoring, or controls at those supply chain points. </a:t>
            </a:r>
          </a:p>
          <a:p>
            <a:r>
              <a:rPr lang="en-US" dirty="0"/>
              <a:t>We can make a similar list of the parts of a house that are subject to a robbery. We have entry points such as doors and windows, and a robber looks for weak points in the protections such as an inexpensive lock or an electronic security system that can be disabled.  Once in the house, the targets are items of value. An owner, who purchased a safe, may not have physically secured it sufficiently to prevent it from being removed from the house.</a:t>
            </a:r>
          </a:p>
        </p:txBody>
      </p:sp>
    </p:spTree>
    <p:extLst>
      <p:ext uri="{BB962C8B-B14F-4D97-AF65-F5344CB8AC3E}">
        <p14:creationId xmlns:p14="http://schemas.microsoft.com/office/powerpoint/2010/main" val="32970855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normAutofit/>
          </a:bodyPr>
          <a:lstStyle/>
          <a:p>
            <a:r>
              <a:rPr lang="en-US" dirty="0" smtClean="0"/>
              <a:t>A </a:t>
            </a:r>
            <a:r>
              <a:rPr lang="en-US" dirty="0"/>
              <a:t>software system is subject to different threats than a physical robbery but the analysis is similar.</a:t>
            </a:r>
          </a:p>
          <a:p>
            <a:r>
              <a:rPr lang="en-US" dirty="0"/>
              <a:t>The input paths for data are the entry points and can have protections such requiring a user login.</a:t>
            </a:r>
          </a:p>
          <a:p>
            <a:r>
              <a:rPr lang="en-US" dirty="0"/>
              <a:t>Attack targets include valuable business data and essential computing applications which should have protections.</a:t>
            </a:r>
          </a:p>
          <a:p>
            <a:r>
              <a:rPr lang="en-US" dirty="0"/>
              <a:t>For software systems, this collection of targets and protections is has been called the attack surface. We can improve the security of a system by reducing it attack surface, i.e. by reducing the attack opportunities.</a:t>
            </a:r>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The locations in a software system that accept input provide the means for an attacker to install and execute malware. For example, a program may have a requirement that a street address is to be no longer than 150 letters. A programmer might naturally assumes that any address provided is less than the maximum length but never checks that it is and the software accepts addresses of any length. Attackers have long known how to take advantage of this mistake and can construct very long addresses which contain malware that will executed as the application processes it. </a:t>
            </a:r>
          </a:p>
          <a:p>
            <a:endParaRPr lang="en-US" dirty="0"/>
          </a:p>
        </p:txBody>
      </p:sp>
    </p:spTree>
    <p:extLst>
      <p:ext uri="{BB962C8B-B14F-4D97-AF65-F5344CB8AC3E}">
        <p14:creationId xmlns:p14="http://schemas.microsoft.com/office/powerpoint/2010/main" val="1594724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We now look at an exploit of an input path called a Structure Query Language-Injection, or SQL-Injection. SQL describes how to format a query. This example has repeatedly been at the top of the annual lists of the most dangerous software vulnerabilities.</a:t>
            </a:r>
          </a:p>
          <a:p>
            <a:r>
              <a:rPr lang="en-US" dirty="0"/>
              <a:t>Assume we have a system that manages customer data with a software application that accepts user input, and that an input of a customer ID number returns the customer name.   That input goes to a software application which sends what we call a query to the database server to return the name. The input application works just fine for valid input.  But attackers have known for years that there might be ways to use the input of a simple ID to obtain more information or to modify customer records. </a:t>
            </a:r>
          </a:p>
          <a:p>
            <a:r>
              <a:rPr lang="en-US" dirty="0"/>
              <a:t>An easy way for a programmer to create the query is to just append the user input onto the end of this SQL query.</a:t>
            </a:r>
          </a:p>
          <a:p>
            <a:r>
              <a:rPr lang="en-US" dirty="0"/>
              <a:t>Select name from Customers where ID =  </a:t>
            </a:r>
          </a:p>
          <a:p>
            <a:r>
              <a:rPr lang="en-US" dirty="0"/>
              <a:t>and submit the query </a:t>
            </a:r>
          </a:p>
          <a:p>
            <a:r>
              <a:rPr lang="en-US" dirty="0"/>
              <a:t>		Select name from Customers where ID = 1000 </a:t>
            </a:r>
          </a:p>
          <a:p>
            <a:r>
              <a:rPr lang="en-US" dirty="0"/>
              <a:t>to the database server. </a:t>
            </a:r>
          </a:p>
          <a:p>
            <a:r>
              <a:rPr lang="en-US" dirty="0"/>
              <a:t>Attackers know that the input will be used to create a database command and know that it may be possible to submit input that does more than return a single name.   </a:t>
            </a:r>
          </a:p>
          <a:p>
            <a:r>
              <a:rPr lang="en-US" dirty="0"/>
              <a:t>Say an attacker submits 1000 OR (1 = 1). The constructed query is </a:t>
            </a:r>
          </a:p>
          <a:p>
            <a:r>
              <a:rPr lang="en-US" dirty="0"/>
              <a:t>Select name from Customers where ID = 1000 OR (1 = 1)</a:t>
            </a:r>
          </a:p>
          <a:p>
            <a:r>
              <a:rPr lang="en-US" dirty="0"/>
              <a:t>which is a valid, but the condition is always true and the server will show the names for all customers.   The same kind of techniques  have been used to retrieve credit card information or to change customer data. </a:t>
            </a:r>
          </a:p>
          <a:p>
            <a:endParaRPr lang="en-US" dirty="0"/>
          </a:p>
        </p:txBody>
      </p:sp>
    </p:spTree>
    <p:extLst>
      <p:ext uri="{BB962C8B-B14F-4D97-AF65-F5344CB8AC3E}">
        <p14:creationId xmlns:p14="http://schemas.microsoft.com/office/powerpoint/2010/main" val="1025427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1162050" y="692150"/>
            <a:ext cx="4610100" cy="3457575"/>
          </a:xfrm>
          <a:prstGeom prst="rect">
            <a:avLst/>
          </a:prstGeom>
        </p:spPr>
      </p:sp>
      <p:sp>
        <p:nvSpPr>
          <p:cNvPr id="5" name="Notes Placeholder 4"/>
          <p:cNvSpPr>
            <a:spLocks noGrp="1"/>
          </p:cNvSpPr>
          <p:nvPr>
            <p:ph type="body" idx="1"/>
          </p:nvPr>
        </p:nvSpPr>
        <p:spPr>
          <a:xfrm>
            <a:off x="923925" y="4380229"/>
            <a:ext cx="5086350" cy="4147188"/>
          </a:xfrm>
          <a:prstGeom prst="rect">
            <a:avLst/>
          </a:prstGeom>
        </p:spPr>
        <p:txBody>
          <a:bodyPr/>
          <a:lstStyle/>
          <a:p>
            <a:r>
              <a:rPr lang="en-US" dirty="0" smtClean="0"/>
              <a:t>1. Understand </a:t>
            </a:r>
            <a:r>
              <a:rPr lang="en-US" dirty="0"/>
              <a:t>Information and communications Technology (ICT) Supply Chain Risk Management (SCRM)</a:t>
            </a:r>
          </a:p>
          <a:p>
            <a:r>
              <a:rPr lang="en-US" dirty="0" smtClean="0"/>
              <a:t>2. Recognize </a:t>
            </a:r>
            <a:r>
              <a:rPr lang="en-US" dirty="0"/>
              <a:t>Supply Chain Hardware and Software Threats/Enablers </a:t>
            </a:r>
          </a:p>
          <a:p>
            <a:r>
              <a:rPr lang="en-US" dirty="0"/>
              <a:t>3</a:t>
            </a:r>
            <a:r>
              <a:rPr lang="en-US" dirty="0" smtClean="0"/>
              <a:t>. Understand </a:t>
            </a:r>
            <a:r>
              <a:rPr lang="en-US" dirty="0"/>
              <a:t>the Range of Countermeasures within the Systems Development Lifecycle (SDLC)</a:t>
            </a:r>
          </a:p>
          <a:p>
            <a:r>
              <a:rPr lang="en-US" dirty="0"/>
              <a:t>4</a:t>
            </a:r>
            <a:r>
              <a:rPr lang="en-US" dirty="0" smtClean="0"/>
              <a:t>. Conclusion </a:t>
            </a:r>
            <a:endParaRPr lang="en-US" dirty="0"/>
          </a:p>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The programming weakness which </a:t>
            </a:r>
            <a:r>
              <a:rPr lang="en-US" dirty="0" smtClean="0"/>
              <a:t>is far </a:t>
            </a:r>
            <a:r>
              <a:rPr lang="en-US" dirty="0"/>
              <a:t>too common is to not validate the input. In this case the programmer did not check that the input consisted only of the digits 0 to 9.</a:t>
            </a:r>
          </a:p>
          <a:p>
            <a:r>
              <a:rPr lang="en-US" dirty="0"/>
              <a:t>SQL vulnerability is well-known, but it continues to occur as too many programmers are unaware of how unvalidated input can compromise a system.</a:t>
            </a:r>
          </a:p>
          <a:p>
            <a:r>
              <a:rPr lang="en-US" dirty="0"/>
              <a:t>MITRE has documented over 700 software errors that have led to exploitable vulnerabilities.</a:t>
            </a:r>
          </a:p>
          <a:p>
            <a:r>
              <a:rPr lang="en-US" dirty="0"/>
              <a:t>In 2010, 58% of all applications submitted to Veracode for testing did not achieve an acceptable security score upon first submission. Those tests included SQL-Injections. </a:t>
            </a:r>
          </a:p>
          <a:p>
            <a:r>
              <a:rPr lang="en-US" dirty="0"/>
              <a:t>Mitigations include contractor selection criteria for staff training on how software can be exploited and on the use of development practices that reduce the risk of such exploits.</a:t>
            </a:r>
          </a:p>
        </p:txBody>
      </p:sp>
    </p:spTree>
    <p:extLst>
      <p:ext uri="{BB962C8B-B14F-4D97-AF65-F5344CB8AC3E}">
        <p14:creationId xmlns:p14="http://schemas.microsoft.com/office/powerpoint/2010/main" val="31807232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SQL-Injections and other vulnerabilities can exist for web server software applications. While a web server might not be considered a critical software component, a poorly designed or hosted web site can be an attack enabler for critical systems. Hence from that perspective is a member of the attack surface for a critical system.</a:t>
            </a:r>
          </a:p>
          <a:p>
            <a:r>
              <a:rPr lang="en-US" dirty="0"/>
              <a:t>A web page is created for many web sites, by retrieving information from a database. There have been many instances, where a SQL-Injection has inserted malware into the database that will be inserted on when that item is retrieved to create a web page. The malware is executed when a user’s browse loads the page could provide access to a user’s computer as the first step in an attack on a critical system. </a:t>
            </a:r>
          </a:p>
          <a:p>
            <a:r>
              <a:rPr lang="en-US" dirty="0"/>
              <a:t>Malware has also been installed on a web site because of the poor quality of contracted web hosting service.  In one instance, an agency used an external company to host a correctly implemented web site, but the site was compromised because of weaknesses in that company’s procedures and software.</a:t>
            </a:r>
          </a:p>
          <a:p>
            <a:endParaRPr lang="en-US" dirty="0"/>
          </a:p>
        </p:txBody>
      </p:sp>
    </p:spTree>
    <p:extLst>
      <p:ext uri="{BB962C8B-B14F-4D97-AF65-F5344CB8AC3E}">
        <p14:creationId xmlns:p14="http://schemas.microsoft.com/office/powerpoint/2010/main" val="29553585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There are examples where the information on a public-facing agency web site must be continuously updated from an agency’s critical system. Such a web site is a valuable attack target as a successful compromise brings the attacker one step closer to that critical system.</a:t>
            </a:r>
          </a:p>
        </p:txBody>
      </p:sp>
    </p:spTree>
    <p:extLst>
      <p:ext uri="{BB962C8B-B14F-4D97-AF65-F5344CB8AC3E}">
        <p14:creationId xmlns:p14="http://schemas.microsoft.com/office/powerpoint/2010/main" val="41954607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normAutofit fontScale="92500" lnSpcReduction="10000"/>
          </a:bodyPr>
          <a:lstStyle/>
          <a:p>
            <a:r>
              <a:rPr lang="en-US" dirty="0"/>
              <a:t> A number of DoD contractors have purchased user-authentication products from RSA, a well-respected organization.  The software products perform as expected, but there was a problem with the security of RSA’s development site. That site was a target as it had authentication data for its customers such as electronic certificates hat controlled access to the DoD contractor’s computing systems.  Attackers could use those certificates to log in as trusted employees to access those systems. </a:t>
            </a:r>
          </a:p>
          <a:p>
            <a:r>
              <a:rPr lang="en-US" dirty="0"/>
              <a:t>The techniques used to access that RSA’s development site are representative of a large number of successful attacks on commercial and government systems. We examine some of methods.</a:t>
            </a:r>
          </a:p>
          <a:p>
            <a:r>
              <a:rPr lang="en-US" dirty="0"/>
              <a:t>This attack is fundamentally different from early instances of network-based attacks. The early attacks automatically executed the same attack code against multiple sites. An attacker’s bragging rights were based on the number sites compromised.  The RSA attack targeted a single organization and was designed as the attack progressed. Each attack activity provided additional information about the site or gave the attacker access to another component in the IT system. An attacker’s knowledge of the site incrementally grew as actions succeeded or failed.  The attack eventually obtained the authentication data, and several contractor sites were accessed. </a:t>
            </a:r>
          </a:p>
          <a:p>
            <a:r>
              <a:rPr lang="en-US" dirty="0"/>
              <a:t>This example used a widely-applied attack pattern. The objective of Step 1 was to gain network access.  The attackers used information gained from social networks such as LinkedIn and FaceBook to identify company employees and composed email to those employees that appeared to have legitimate business content. The information on social networks is a very valuable attacker resource. That email included a link to a web page which included malware that provided access to the internal network. Often a company’s IT software components implicitly trust those with network access, and with inside access, an intruder could apply attack techniques normally used for software with Internet access.  Often “internal” software is not designed to counter such threats.</a:t>
            </a:r>
          </a:p>
          <a:p>
            <a:r>
              <a:rPr lang="en-US" dirty="0"/>
              <a:t> Given this company’s strong security reputation, most acquirers would have assumed that the their site was secure, and few would have considered purchasing this company’s product as the supply chain risk it turned out to be. The RSA problems have been resolved.</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r>
              <a:rPr lang="en-US" dirty="0"/>
              <a:t>The increasingly sophistication of attacks challenges the design assumptions for many existing systems. Many organizations assumed like RSA that the internal network could only be accessed by trusted employees. </a:t>
            </a:r>
          </a:p>
          <a:p>
            <a:r>
              <a:rPr lang="en-US" dirty="0"/>
              <a:t>In the last few years, the likelihood of such a network compromise by a skilled persistent attacker has significantly increased. </a:t>
            </a:r>
          </a:p>
          <a:p>
            <a:r>
              <a:rPr lang="en-US" dirty="0"/>
              <a:t>You might not consider that a browser is a member of the attack surface for the RSA critical system. But a vulnerability in a browser video plugin let the attacker go around critical system protections by installing malware and assuming the identity of an employee on the internal network. The actual attack surface includes browsers used by employees in the finance department. </a:t>
            </a:r>
          </a:p>
          <a:p>
            <a:r>
              <a:rPr lang="en-US" dirty="0"/>
              <a:t>Software supply chain risks do not stop with deployment. System operations and sustainment should analyze changes in threats and in particular identify new threats that may invalidate design assumptions. Continuous operational monitoring is also essential. </a:t>
            </a:r>
          </a:p>
        </p:txBody>
      </p:sp>
    </p:spTree>
    <p:extLst>
      <p:ext uri="{BB962C8B-B14F-4D97-AF65-F5344CB8AC3E}">
        <p14:creationId xmlns:p14="http://schemas.microsoft.com/office/powerpoint/2010/main" val="34409081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970855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970855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83292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565553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60534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923925" y="4380229"/>
            <a:ext cx="5086350" cy="4147188"/>
          </a:xfrm>
          <a:prstGeom prst="rect">
            <a:avLst/>
          </a:prstGeom>
        </p:spPr>
        <p:txBody>
          <a:bodyPr/>
          <a:lstStyle/>
          <a:p>
            <a:endParaRPr lang="en-US" dirty="0"/>
          </a:p>
        </p:txBody>
      </p:sp>
    </p:spTree>
    <p:extLst>
      <p:ext uri="{BB962C8B-B14F-4D97-AF65-F5344CB8AC3E}">
        <p14:creationId xmlns:p14="http://schemas.microsoft.com/office/powerpoint/2010/main" val="30367971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467511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4" name="Notes Placeholder 3"/>
          <p:cNvSpPr>
            <a:spLocks noGrp="1"/>
          </p:cNvSpPr>
          <p:nvPr>
            <p:ph type="body" sz="quarter" idx="10"/>
          </p:nvPr>
        </p:nvSpPr>
        <p:spPr>
          <a:xfrm>
            <a:off x="923925" y="4380229"/>
            <a:ext cx="5086350" cy="4147188"/>
          </a:xfrm>
          <a:prstGeom prst="rect">
            <a:avLst/>
          </a:prstGeom>
        </p:spPr>
        <p:txBody>
          <a:bodyPr/>
          <a:lstStyle/>
          <a:p>
            <a:endParaRPr lang="en-US" dirty="0"/>
          </a:p>
        </p:txBody>
      </p:sp>
    </p:spTree>
    <p:extLst>
      <p:ext uri="{BB962C8B-B14F-4D97-AF65-F5344CB8AC3E}">
        <p14:creationId xmlns:p14="http://schemas.microsoft.com/office/powerpoint/2010/main" val="795536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1162050" y="692150"/>
            <a:ext cx="4610100" cy="3457575"/>
          </a:xfrm>
          <a:prstGeom prst="rect">
            <a:avLst/>
          </a:prstGeom>
        </p:spPr>
      </p:sp>
      <p:sp>
        <p:nvSpPr>
          <p:cNvPr id="5" name="Notes Placeholder 4"/>
          <p:cNvSpPr>
            <a:spLocks noGrp="1"/>
          </p:cNvSpPr>
          <p:nvPr>
            <p:ph type="body" idx="1"/>
          </p:nvPr>
        </p:nvSpPr>
        <p:spPr>
          <a:xfrm>
            <a:off x="923925" y="4380229"/>
            <a:ext cx="5086350" cy="4147188"/>
          </a:xfrm>
          <a:prstGeom prst="rect">
            <a:avLst/>
          </a:prstGeom>
        </p:spPr>
        <p:txBody>
          <a:bodyPr/>
          <a:lstStyle/>
          <a:p>
            <a:r>
              <a:rPr lang="en-US" dirty="0"/>
              <a:t>Let's say the objective is to build a software system. </a:t>
            </a:r>
          </a:p>
          <a:p>
            <a:r>
              <a:rPr lang="en-US" dirty="0"/>
              <a:t>In this instance, the acquirer has a program office that manages the selection of a prime contractor and monitors the development of the system. The supply chain appears to be simple: program office and prime contractor, but the supply chain for a system acquisition is complex.</a:t>
            </a:r>
          </a:p>
          <a:p>
            <a:r>
              <a:rPr lang="en-US" dirty="0" smtClean="0"/>
              <a:t>The </a:t>
            </a:r>
            <a:r>
              <a:rPr lang="en-US" dirty="0"/>
              <a:t>prime contractor has multiple kinds of supply chains. A large system usually includes commercial software products including what we call commercial off-the-shelf or COTS software. Those developers have supply chains. </a:t>
            </a:r>
          </a:p>
          <a:p>
            <a:r>
              <a:rPr lang="en-US" dirty="0" smtClean="0"/>
              <a:t>A </a:t>
            </a:r>
            <a:r>
              <a:rPr lang="en-US" dirty="0"/>
              <a:t>prime contractor’s internal software development can be done at multiple locations in the U.S. and offshore. </a:t>
            </a:r>
          </a:p>
          <a:p>
            <a:r>
              <a:rPr lang="en-US" dirty="0" smtClean="0"/>
              <a:t>A </a:t>
            </a:r>
            <a:r>
              <a:rPr lang="en-US" dirty="0"/>
              <a:t>prime contractor usually has subcontractors who can be geographically distributed and may have their own supply chains.  </a:t>
            </a:r>
          </a:p>
          <a:p>
            <a:r>
              <a:rPr lang="en-US" dirty="0" smtClean="0"/>
              <a:t>It </a:t>
            </a:r>
            <a:r>
              <a:rPr lang="en-US" dirty="0"/>
              <a:t>is not unusual for a large system to reuse existing software.  But enough time has passed that our knowledge of those efforts is incomplete compared to that for current development.</a:t>
            </a:r>
          </a:p>
          <a:p>
            <a:r>
              <a:rPr lang="en-US" dirty="0" smtClean="0"/>
              <a:t>We </a:t>
            </a:r>
            <a:r>
              <a:rPr lang="en-US" dirty="0"/>
              <a:t>also have a collection of supply chain threats.  Some of the hardware items could be counterfeit </a:t>
            </a:r>
            <a:r>
              <a:rPr lang="en-US" dirty="0" smtClean="0"/>
              <a:t>or </a:t>
            </a:r>
            <a:r>
              <a:rPr lang="en-US" dirty="0"/>
              <a:t>have been the subject of tampering.</a:t>
            </a:r>
          </a:p>
          <a:p>
            <a:r>
              <a:rPr lang="en-US" b="1" dirty="0"/>
              <a:t> </a:t>
            </a:r>
            <a:endParaRPr lang="en-US" dirty="0"/>
          </a:p>
          <a:p>
            <a:r>
              <a:rPr lang="en-US" b="1" dirty="0" smtClean="0"/>
              <a:t>There</a:t>
            </a:r>
            <a:r>
              <a:rPr lang="en-US" dirty="0" smtClean="0"/>
              <a:t> </a:t>
            </a:r>
            <a:r>
              <a:rPr lang="en-US" dirty="0"/>
              <a:t>can be software components with weaknesses that an attacker can exploit to compromise a system, </a:t>
            </a:r>
            <a:r>
              <a:rPr lang="en-US" dirty="0" smtClean="0"/>
              <a:t>and </a:t>
            </a:r>
            <a:r>
              <a:rPr lang="en-US" dirty="0"/>
              <a:t>we have a special class of software called firmware that controls the behavior of electronic devices that might have been replaced. </a:t>
            </a:r>
          </a:p>
          <a:p>
            <a:r>
              <a:rPr lang="en-US" dirty="0"/>
              <a:t/>
            </a:r>
            <a:br>
              <a:rPr lang="en-US" dirty="0"/>
            </a:br>
            <a:r>
              <a:rPr lang="en-US" dirty="0"/>
              <a:t> </a:t>
            </a:r>
          </a:p>
        </p:txBody>
      </p:sp>
    </p:spTree>
    <p:extLst>
      <p:ext uri="{BB962C8B-B14F-4D97-AF65-F5344CB8AC3E}">
        <p14:creationId xmlns:p14="http://schemas.microsoft.com/office/powerpoint/2010/main" val="4292111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1162050" y="692150"/>
            <a:ext cx="4610100" cy="3457575"/>
          </a:xfrm>
          <a:prstGeom prst="rect">
            <a:avLst/>
          </a:prstGeom>
        </p:spPr>
      </p:sp>
      <p:sp>
        <p:nvSpPr>
          <p:cNvPr id="8" name="Notes Placeholder 7"/>
          <p:cNvSpPr>
            <a:spLocks noGrp="1"/>
          </p:cNvSpPr>
          <p:nvPr>
            <p:ph type="body" idx="1"/>
          </p:nvPr>
        </p:nvSpPr>
        <p:spPr>
          <a:xfrm>
            <a:off x="923925" y="4380229"/>
            <a:ext cx="5086350" cy="4147188"/>
          </a:xfrm>
          <a:prstGeom prst="rect">
            <a:avLst/>
          </a:prstGeom>
        </p:spPr>
        <p:txBody>
          <a:bodyPr/>
          <a:lstStyle/>
          <a:p>
            <a:r>
              <a:rPr lang="en-US" dirty="0"/>
              <a:t>There is often confusion between the meanings of threats and risks.  </a:t>
            </a:r>
          </a:p>
          <a:p>
            <a:r>
              <a:rPr lang="en-US" dirty="0"/>
              <a:t>A risk is the possibility that something unpleasant or unwelcome will happen. </a:t>
            </a:r>
          </a:p>
          <a:p>
            <a:r>
              <a:rPr lang="en-US" dirty="0"/>
              <a:t>For manufacturers or retailers with “just in time” inventories, a supply disruption is a significant risk. Items have to arrive on time and in sufficient quantities. </a:t>
            </a:r>
          </a:p>
          <a:p>
            <a:r>
              <a:rPr lang="en-US" dirty="0"/>
              <a:t>Walmart’s supply chain has to manage changes in customer preferences and the risk of counterfeit consumer products.</a:t>
            </a:r>
          </a:p>
          <a:p>
            <a:r>
              <a:rPr lang="en-US" dirty="0"/>
              <a:t>Apple’s supply chain is a good example of a confidentiality risk. There are always speculations on Apple product upgrades. Those speculations are often fed by information inferred from Apple’s suppliers. </a:t>
            </a:r>
          </a:p>
        </p:txBody>
      </p:sp>
    </p:spTree>
    <p:extLst>
      <p:ext uri="{BB962C8B-B14F-4D97-AF65-F5344CB8AC3E}">
        <p14:creationId xmlns:p14="http://schemas.microsoft.com/office/powerpoint/2010/main" val="2866981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4" name="Notes Placeholder 3"/>
          <p:cNvSpPr>
            <a:spLocks noGrp="1"/>
          </p:cNvSpPr>
          <p:nvPr>
            <p:ph type="body" sz="quarter" idx="10"/>
          </p:nvPr>
        </p:nvSpPr>
        <p:spPr>
          <a:xfrm>
            <a:off x="923925" y="4380229"/>
            <a:ext cx="5086350" cy="4147188"/>
          </a:xfrm>
          <a:prstGeom prst="rect">
            <a:avLst/>
          </a:prstGeom>
        </p:spPr>
        <p:txBody>
          <a:bodyPr/>
          <a:lstStyle/>
          <a:p>
            <a:r>
              <a:rPr lang="en-US" dirty="0"/>
              <a:t>Our focus is on supply chain risks associated with the acquisition of government information, communications, and technology systems or ICT systems for short. The government is an end point for such supply chains. Hardware products of interest include microchips, electronic assemblies, and integrated hardware-software devices, such as network routers and cell phones. Software supply chains include those for commercial and custom-developed items.</a:t>
            </a:r>
          </a:p>
        </p:txBody>
      </p:sp>
    </p:spTree>
    <p:extLst>
      <p:ext uri="{BB962C8B-B14F-4D97-AF65-F5344CB8AC3E}">
        <p14:creationId xmlns:p14="http://schemas.microsoft.com/office/powerpoint/2010/main" val="1562743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4" name="Notes Placeholder 3"/>
          <p:cNvSpPr>
            <a:spLocks noGrp="1"/>
          </p:cNvSpPr>
          <p:nvPr>
            <p:ph type="body" sz="quarter" idx="10"/>
          </p:nvPr>
        </p:nvSpPr>
        <p:spPr>
          <a:xfrm>
            <a:off x="923925" y="4380229"/>
            <a:ext cx="5086350" cy="4147188"/>
          </a:xfrm>
          <a:prstGeom prst="rect">
            <a:avLst/>
          </a:prstGeom>
        </p:spPr>
        <p:txBody>
          <a:bodyPr/>
          <a:lstStyle/>
          <a:p>
            <a:r>
              <a:rPr lang="en-US" sz="900" dirty="0"/>
              <a:t>The ICT supply chain risks of interest to us are very different from the risks normally associated with commercial manufacturing. The latter often focuses on inventory management and applies mitigations such as using independent and geographically distributed suppliers. A manufacturing supply chain risk can be a physical event such as an earth quake or flood, or a business event such as supplier bankruptcy. </a:t>
            </a:r>
          </a:p>
          <a:p>
            <a:r>
              <a:rPr lang="en-US" sz="900" dirty="0"/>
              <a:t>Rather than resulting from an act of nature or an unexpected business event, ICT supply chain risks are intentional actions by third parties to purposely disrupt the supply chain, compromise the integrity of ICT products, or affect the behavior of deployed ICT systems. </a:t>
            </a:r>
          </a:p>
          <a:p>
            <a:r>
              <a:rPr lang="en-US" sz="900" dirty="0"/>
              <a:t>For hardware supply chains, such malicious actions include intentional insertion of counterfeit components or product tampering during manufacture or delivery. The delivered hardware in both cases is not authentic, that is, is not what we ordered or what the manufacturer intended.</a:t>
            </a:r>
          </a:p>
          <a:p>
            <a:r>
              <a:rPr lang="en-US" sz="900" dirty="0"/>
              <a:t>Software can be intentionally compromised during development or delivery by third parties, but in most cases, the delivered software is authentic, that is, what the developer intended. We discuss the exceptions in a later chapter. Software supply chain risks are likely unintentional weaknesses created during development, integration, or deployment that enable third parties to purposely compromise an operational system. These errors can occur when the actual operating conditions do not match those assumed by the designers. Some systems are compromised because the designers did not consider how a software feature could be exploited by an attacker. </a:t>
            </a:r>
          </a:p>
          <a:p>
            <a:r>
              <a:rPr lang="en-US" sz="900" dirty="0"/>
              <a:t>If we hired a contractor to secure our home, a hardware supply chain risk would be the substitution of an inferior lock for the high-security model we paid for. </a:t>
            </a:r>
          </a:p>
          <a:p>
            <a:r>
              <a:rPr lang="en-US" sz="900" dirty="0"/>
              <a:t>As an example of a feature weakness, consider the automobile option that monitors tire pressure. That option uses a wireless network to exchange data among the tire sensors and the dashboard monitor. The design did not consider the possibility that the network could be compromised. It has been demonstrated that a nearby, specially configured automobile can use that network to create a false warning in your ca</a:t>
            </a:r>
            <a:r>
              <a:rPr lang="en-US" dirty="0"/>
              <a:t>r.    </a:t>
            </a:r>
            <a:br>
              <a:rPr lang="en-US" dirty="0"/>
            </a:br>
            <a:endParaRPr lang="en-US" dirty="0"/>
          </a:p>
        </p:txBody>
      </p:sp>
    </p:spTree>
    <p:extLst>
      <p:ext uri="{BB962C8B-B14F-4D97-AF65-F5344CB8AC3E}">
        <p14:creationId xmlns:p14="http://schemas.microsoft.com/office/powerpoint/2010/main" val="958400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4" name="Notes Placeholder 3"/>
          <p:cNvSpPr>
            <a:spLocks noGrp="1"/>
          </p:cNvSpPr>
          <p:nvPr>
            <p:ph type="body" sz="quarter" idx="10"/>
          </p:nvPr>
        </p:nvSpPr>
        <p:spPr>
          <a:xfrm>
            <a:off x="923925" y="4380229"/>
            <a:ext cx="5086350" cy="4147188"/>
          </a:xfrm>
          <a:prstGeom prst="rect">
            <a:avLst/>
          </a:prstGeom>
        </p:spPr>
        <p:txBody>
          <a:bodyPr/>
          <a:lstStyle/>
          <a:p>
            <a:r>
              <a:rPr lang="en-US" dirty="0"/>
              <a:t>One of the challenges in learning about supply chain risk management is the proper use of the terminology. What is the difference between a risk and a threat? These terms are not always used consistently.  </a:t>
            </a:r>
          </a:p>
          <a:p>
            <a:r>
              <a:rPr lang="en-US" dirty="0"/>
              <a:t>For </a:t>
            </a:r>
            <a:r>
              <a:rPr lang="en-US" dirty="0" smtClean="0"/>
              <a:t>our purposes, </a:t>
            </a:r>
            <a:r>
              <a:rPr lang="en-US" dirty="0"/>
              <a:t>a threat is the source of an attack, which could be an individual or a group or the occurrence of an adverse event. </a:t>
            </a:r>
          </a:p>
          <a:p>
            <a:r>
              <a:rPr lang="en-US" dirty="0"/>
              <a:t>We associate risk with the likelihood of an unwelcome event. A threat creates that unwelcome event. For example, a hardware supply chain has the risk of counterfeit components. Individuals seeking monetary gain are threats when they sell those counterfeit items.  </a:t>
            </a:r>
          </a:p>
          <a:p>
            <a:r>
              <a:rPr lang="en-US" dirty="0"/>
              <a:t>Other ICT threats include organizations with an objective to disrupt government operations, access sensitive government data, or access the intellectual property of American corporations.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lgn="l">
              <a:spcBef>
                <a:spcPct val="30000"/>
              </a:spcBef>
            </a:pPr>
            <a:endParaRPr lang="en-US" sz="1000" b="0" dirty="0">
              <a:solidFill>
                <a:srgbClr val="000000"/>
              </a:solidFill>
            </a:endParaRPr>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1000" dirty="0">
                <a:solidFill>
                  <a:srgbClr val="000000"/>
                </a:solidFill>
              </a:rPr>
              <a:t>© </a:t>
            </a:r>
            <a:r>
              <a:rPr lang="en-US" sz="1000" dirty="0" smtClean="0">
                <a:solidFill>
                  <a:srgbClr val="000000"/>
                </a:solidFill>
              </a:rPr>
              <a:t>2014 </a:t>
            </a:r>
            <a:r>
              <a:rPr lang="en-US" sz="1000" dirty="0">
                <a:solidFill>
                  <a:srgbClr val="000000"/>
                </a:solidFill>
              </a:rPr>
              <a:t>Carnegie Mellon University</a:t>
            </a:r>
          </a:p>
        </p:txBody>
      </p:sp>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solidFill>
                  <a:srgbClr val="000000"/>
                </a:solidFill>
              </a:rPr>
              <a:t>Software Engineering Institute</a:t>
            </a:r>
          </a:p>
          <a:p>
            <a:pPr algn="l">
              <a:lnSpc>
                <a:spcPct val="70000"/>
              </a:lnSpc>
              <a:spcBef>
                <a:spcPct val="30000"/>
              </a:spcBef>
              <a:tabLst>
                <a:tab pos="292100" algn="l"/>
                <a:tab pos="571500" algn="l"/>
              </a:tabLst>
            </a:pPr>
            <a:r>
              <a:rPr lang="en-US" sz="1800" b="0" dirty="0">
                <a:solidFill>
                  <a:srgbClr val="000000"/>
                </a:solidFill>
              </a:rPr>
              <a:t>Carnegie Mellon University</a:t>
            </a:r>
          </a:p>
          <a:p>
            <a:pPr algn="l">
              <a:lnSpc>
                <a:spcPct val="70000"/>
              </a:lnSpc>
              <a:spcBef>
                <a:spcPct val="30000"/>
              </a:spcBef>
              <a:tabLst>
                <a:tab pos="292100" algn="l"/>
                <a:tab pos="571500" algn="l"/>
              </a:tabLst>
            </a:pPr>
            <a:r>
              <a:rPr lang="en-US" sz="1800" b="0" dirty="0">
                <a:solidFill>
                  <a:srgbClr val="000000"/>
                </a:solidFill>
              </a:rPr>
              <a:t>Pittsburgh, PA  15213</a:t>
            </a:r>
          </a:p>
        </p:txBody>
      </p:sp>
      <p:pic>
        <p:nvPicPr>
          <p:cNvPr id="10"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1919973517"/>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9746573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21700385"/>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1416356540"/>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lgn="l">
              <a:spcBef>
                <a:spcPct val="30000"/>
              </a:spcBef>
            </a:pPr>
            <a:endParaRPr lang="en-US" sz="1000" b="0" dirty="0">
              <a:solidFill>
                <a:srgbClr val="000000"/>
              </a:solidFill>
            </a:endParaRPr>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1000" dirty="0">
                <a:solidFill>
                  <a:srgbClr val="000000"/>
                </a:solidFill>
              </a:rPr>
              <a:t>© </a:t>
            </a:r>
            <a:r>
              <a:rPr lang="en-US" sz="1000" dirty="0" smtClean="0">
                <a:solidFill>
                  <a:srgbClr val="000000"/>
                </a:solidFill>
              </a:rPr>
              <a:t>2014 </a:t>
            </a:r>
            <a:r>
              <a:rPr lang="en-US" sz="1000" dirty="0">
                <a:solidFill>
                  <a:srgbClr val="000000"/>
                </a:solidFill>
              </a:rPr>
              <a:t>Carnegie Mellon University</a:t>
            </a:r>
          </a:p>
        </p:txBody>
      </p:sp>
      <p:pic>
        <p:nvPicPr>
          <p:cNvPr id="9"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19321232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2_SubSection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lgn="l">
              <a:spcBef>
                <a:spcPct val="30000"/>
              </a:spcBef>
            </a:pPr>
            <a:endParaRPr lang="en-US" sz="1000" b="0" dirty="0">
              <a:solidFill>
                <a:srgbClr val="000000"/>
              </a:solidFill>
            </a:endParaRPr>
          </a:p>
        </p:txBody>
      </p:sp>
      <p:sp>
        <p:nvSpPr>
          <p:cNvPr id="3084" name="Rectangle 12"/>
          <p:cNvSpPr>
            <a:spLocks noGrp="1" noChangeArrowheads="1"/>
          </p:cNvSpPr>
          <p:nvPr>
            <p:ph type="ctrTitle"/>
          </p:nvPr>
        </p:nvSpPr>
        <p:spPr bwMode="white">
          <a:xfrm>
            <a:off x="3200400" y="2895600"/>
            <a:ext cx="5486400" cy="1295400"/>
          </a:xfrm>
        </p:spPr>
        <p:txBody>
          <a:bodyPr lIns="91440" tIns="45720" rIns="91440" bIns="45720" anchor="t"/>
          <a:lstStyle>
            <a:lvl1pPr>
              <a:lnSpc>
                <a:spcPct val="100000"/>
              </a:lnSpc>
              <a:defRPr sz="32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sz="1000" dirty="0">
                <a:solidFill>
                  <a:srgbClr val="000000"/>
                </a:solidFill>
              </a:rPr>
              <a:t>© </a:t>
            </a:r>
            <a:r>
              <a:rPr lang="en-US" sz="1000" dirty="0" smtClean="0">
                <a:solidFill>
                  <a:srgbClr val="000000"/>
                </a:solidFill>
              </a:rPr>
              <a:t>2014 </a:t>
            </a:r>
            <a:r>
              <a:rPr lang="en-US" sz="1000" dirty="0">
                <a:solidFill>
                  <a:srgbClr val="000000"/>
                </a:solidFill>
              </a:rPr>
              <a:t>Carnegie Mellon University</a:t>
            </a:r>
          </a:p>
        </p:txBody>
      </p:sp>
      <p:pic>
        <p:nvPicPr>
          <p:cNvPr id="8" name="Picture 7" descr="powerpoint signatu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2995241267"/>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pPr algn="l">
              <a:spcBef>
                <a:spcPct val="30000"/>
              </a:spcBef>
            </a:pPr>
            <a:endParaRPr lang="en-US" sz="1000" b="0" dirty="0">
              <a:solidFill>
                <a:srgbClr val="000000"/>
              </a:solidFill>
            </a:endParaRPr>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eaLnBrk="0" hangingPunct="0">
              <a:spcBef>
                <a:spcPct val="0"/>
              </a:spcBef>
            </a:pPr>
            <a:fld id="{0FD7C5BF-16EC-496A-AD82-C63A648F61EB}" type="slidenum">
              <a:rPr lang="en-US" sz="900">
                <a:solidFill>
                  <a:srgbClr val="000000"/>
                </a:solidFill>
              </a:rPr>
              <a:pPr eaLnBrk="0" hangingPunct="0">
                <a:spcBef>
                  <a:spcPct val="0"/>
                </a:spcBef>
              </a:pPr>
              <a:t>‹#›</a:t>
            </a:fld>
            <a:endParaRPr lang="en-US" sz="900" dirty="0">
              <a:solidFill>
                <a:srgbClr val="000000"/>
              </a:solidFill>
            </a:endParaRPr>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pPr algn="l">
              <a:spcBef>
                <a:spcPct val="30000"/>
              </a:spcBef>
            </a:pPr>
            <a:endParaRPr lang="en-US" sz="1000" b="0" dirty="0">
              <a:solidFill>
                <a:srgbClr val="000000"/>
              </a:solidFill>
            </a:endParaRPr>
          </a:p>
        </p:txBody>
      </p:sp>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9" name="Picture 8" descr="powerpoint signature.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366806906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Lst>
  <p:transition/>
  <p:timing>
    <p:tnLst>
      <p:par>
        <p:cTn id="1" dur="indefinite" restart="never" nodeType="tmRoot"/>
      </p:par>
    </p:tnLst>
  </p:timing>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gpo.gov/fdsys/pkg/CRPT-112srpt167/pdf/CRPT-112srpt167.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http://csrc.nist.gov/publications/drafts/800-161/sp800_161_draft.pdf"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www.safecode.org/" TargetMode="External"/><Relationship Id="rId4" Type="http://schemas.openxmlformats.org/officeDocument/2006/relationships/hyperlink" Target="http://www.opengroup.org/bookstore/catalog/s121.htm"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endParaRPr lang="en-US" b="0" dirty="0">
              <a:solidFill>
                <a:srgbClr val="000000"/>
              </a:solidFill>
            </a:endParaRPr>
          </a:p>
        </p:txBody>
      </p:sp>
      <p:sp>
        <p:nvSpPr>
          <p:cNvPr id="38961" name="Rectangle 49"/>
          <p:cNvSpPr>
            <a:spLocks noGrp="1" noChangeArrowheads="1"/>
          </p:cNvSpPr>
          <p:nvPr>
            <p:ph type="ctrTitle"/>
          </p:nvPr>
        </p:nvSpPr>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b="0" dirty="0" smtClean="0">
                <a:solidFill>
                  <a:srgbClr val="000000"/>
                </a:solidFill>
              </a:rPr>
              <a:t>Course Architect:</a:t>
            </a:r>
            <a:br>
              <a:rPr lang="en-US" b="0" dirty="0" smtClean="0">
                <a:solidFill>
                  <a:srgbClr val="000000"/>
                </a:solidFill>
              </a:rPr>
            </a:br>
            <a:r>
              <a:rPr lang="en-US" b="0" dirty="0" smtClean="0">
                <a:solidFill>
                  <a:srgbClr val="000000"/>
                </a:solidFill>
              </a:rPr>
              <a:t>Nancy Mead</a:t>
            </a:r>
            <a:endParaRPr lang="en-US" b="0" kern="0" dirty="0" smtClean="0">
              <a:solidFill>
                <a:srgbClr val="000000"/>
              </a:solidFill>
            </a:endParaRPr>
          </a:p>
        </p:txBody>
      </p:sp>
      <p:sp>
        <p:nvSpPr>
          <p:cNvPr id="5" name="TextBox 4"/>
          <p:cNvSpPr txBox="1"/>
          <p:nvPr/>
        </p:nvSpPr>
        <p:spPr>
          <a:xfrm>
            <a:off x="3505200" y="4876800"/>
            <a:ext cx="3962400" cy="246221"/>
          </a:xfrm>
          <a:prstGeom prst="rect">
            <a:avLst/>
          </a:prstGeom>
          <a:noFill/>
        </p:spPr>
        <p:txBody>
          <a:bodyPr wrap="square" rtlCol="0">
            <a:spAutoFit/>
          </a:bodyPr>
          <a:lstStyle/>
          <a:p>
            <a:pPr algn="l">
              <a:spcBef>
                <a:spcPct val="30000"/>
              </a:spcBef>
            </a:pPr>
            <a:r>
              <a:rPr lang="en-US" sz="1000" b="0" dirty="0" smtClean="0">
                <a:solidFill>
                  <a:srgbClr val="000000"/>
                </a:solidFill>
              </a:rPr>
              <a:t>This material was created with support and funding from </a:t>
            </a:r>
            <a:endParaRPr lang="en-US" sz="1400" b="0" dirty="0">
              <a:solidFill>
                <a:srgbClr val="00000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356447514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ICT Threats</a:t>
            </a:r>
            <a:endParaRPr lang="en-US" dirty="0"/>
          </a:p>
        </p:txBody>
      </p:sp>
      <p:sp>
        <p:nvSpPr>
          <p:cNvPr id="3" name="Content Placeholder 2"/>
          <p:cNvSpPr>
            <a:spLocks noGrp="1"/>
          </p:cNvSpPr>
          <p:nvPr>
            <p:ph idx="1"/>
          </p:nvPr>
        </p:nvSpPr>
        <p:spPr/>
        <p:txBody>
          <a:bodyPr/>
          <a:lstStyle/>
          <a:p>
            <a:r>
              <a:rPr lang="en-US" dirty="0" smtClean="0"/>
              <a:t>Threat: a person or thing likely to cause damage or danger (Oxford English Dictionary). A threat is a source of attack that may be an individual but is more likely a group.</a:t>
            </a:r>
          </a:p>
          <a:p>
            <a:r>
              <a:rPr lang="en-US" dirty="0" smtClean="0"/>
              <a:t>For example, individuals or organizations seeking monetary gain could be a threat for the sale of counterfeiting components.</a:t>
            </a:r>
          </a:p>
          <a:p>
            <a:r>
              <a:rPr lang="en-US" dirty="0" smtClean="0"/>
              <a:t>Other ICT threats include individuals or organizations seeking to disrupt government operations, to access to sensitive government data, or to access the intellectual property of government contractors.</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44370158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Non-Authentic </a:t>
            </a:r>
            <a:r>
              <a:rPr lang="en-US" dirty="0"/>
              <a:t>I</a:t>
            </a:r>
            <a:r>
              <a:rPr lang="en-US" dirty="0" smtClean="0"/>
              <a:t>tem </a:t>
            </a:r>
            <a:r>
              <a:rPr lang="en-US" dirty="0"/>
              <a:t>R</a:t>
            </a:r>
            <a:r>
              <a:rPr lang="en-US" dirty="0" smtClean="0"/>
              <a:t>eceived: Tampering and Counterfeits</a:t>
            </a:r>
            <a:endParaRPr lang="en-US" dirty="0"/>
          </a:p>
        </p:txBody>
      </p:sp>
      <p:grpSp>
        <p:nvGrpSpPr>
          <p:cNvPr id="81" name="Group 80"/>
          <p:cNvGrpSpPr/>
          <p:nvPr/>
        </p:nvGrpSpPr>
        <p:grpSpPr>
          <a:xfrm>
            <a:off x="2944323" y="1232188"/>
            <a:ext cx="6275877" cy="5052943"/>
            <a:chOff x="2944323" y="1232188"/>
            <a:chExt cx="6275877" cy="5052943"/>
          </a:xfrm>
        </p:grpSpPr>
        <p:cxnSp>
          <p:nvCxnSpPr>
            <p:cNvPr id="69" name="Straight Connector 68"/>
            <p:cNvCxnSpPr/>
            <p:nvPr/>
          </p:nvCxnSpPr>
          <p:spPr bwMode="auto">
            <a:xfrm>
              <a:off x="4592550" y="1232188"/>
              <a:ext cx="1" cy="4478743"/>
            </a:xfrm>
            <a:prstGeom prst="line">
              <a:avLst/>
            </a:prstGeom>
            <a:solidFill>
              <a:srgbClr val="5CA1FB"/>
            </a:solidFill>
            <a:ln w="38100" cap="flat" cmpd="sng" algn="ctr">
              <a:solidFill>
                <a:schemeClr val="tx1"/>
              </a:solidFill>
              <a:prstDash val="solid"/>
              <a:round/>
              <a:headEnd type="none" w="med" len="med"/>
              <a:tailEnd type="none" w="med" len="med"/>
            </a:ln>
            <a:effectLst/>
          </p:spPr>
        </p:cxnSp>
        <p:grpSp>
          <p:nvGrpSpPr>
            <p:cNvPr id="64" name="Group 63"/>
            <p:cNvGrpSpPr/>
            <p:nvPr/>
          </p:nvGrpSpPr>
          <p:grpSpPr>
            <a:xfrm>
              <a:off x="2944323" y="2264704"/>
              <a:ext cx="3324628" cy="903072"/>
              <a:chOff x="1600200" y="2264704"/>
              <a:chExt cx="3324628" cy="903072"/>
            </a:xfrm>
          </p:grpSpPr>
          <p:sp>
            <p:nvSpPr>
              <p:cNvPr id="23" name="Rounded Rectangle 22"/>
              <p:cNvSpPr/>
              <p:nvPr/>
            </p:nvSpPr>
            <p:spPr bwMode="auto">
              <a:xfrm>
                <a:off x="1600200" y="2264704"/>
                <a:ext cx="3324628" cy="903072"/>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24" name="TextBox 23"/>
              <p:cNvSpPr txBox="1"/>
              <p:nvPr/>
            </p:nvSpPr>
            <p:spPr>
              <a:xfrm>
                <a:off x="1748282" y="2393075"/>
                <a:ext cx="3028465" cy="646331"/>
              </a:xfrm>
              <a:prstGeom prst="rect">
                <a:avLst/>
              </a:prstGeom>
              <a:solidFill>
                <a:schemeClr val="bg1"/>
              </a:solidFill>
            </p:spPr>
            <p:txBody>
              <a:bodyPr wrap="square" rtlCol="0">
                <a:spAutoFit/>
              </a:bodyPr>
              <a:lstStyle/>
              <a:p>
                <a:pPr marL="91440" indent="-173736" algn="l">
                  <a:spcBef>
                    <a:spcPts val="0"/>
                  </a:spcBef>
                  <a:spcAft>
                    <a:spcPts val="600"/>
                  </a:spcAft>
                </a:pPr>
                <a:r>
                  <a:rPr lang="en-US" sz="1800" dirty="0" smtClean="0">
                    <a:solidFill>
                      <a:srgbClr val="0000FF"/>
                    </a:solidFill>
                  </a:rPr>
                  <a:t>Hardware or  integrated component  manufacture</a:t>
                </a:r>
              </a:p>
            </p:txBody>
          </p:sp>
        </p:grpSp>
        <p:grpSp>
          <p:nvGrpSpPr>
            <p:cNvPr id="65" name="Group 64"/>
            <p:cNvGrpSpPr/>
            <p:nvPr/>
          </p:nvGrpSpPr>
          <p:grpSpPr>
            <a:xfrm>
              <a:off x="3819963" y="3645900"/>
              <a:ext cx="1498925" cy="554392"/>
              <a:chOff x="2580212" y="3645900"/>
              <a:chExt cx="1498925" cy="554392"/>
            </a:xfrm>
          </p:grpSpPr>
          <p:sp>
            <p:nvSpPr>
              <p:cNvPr id="42" name="Rounded Rectangle 41"/>
              <p:cNvSpPr/>
              <p:nvPr/>
            </p:nvSpPr>
            <p:spPr bwMode="auto">
              <a:xfrm>
                <a:off x="2580212" y="3645900"/>
                <a:ext cx="1498925" cy="554392"/>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43" name="TextBox 42"/>
              <p:cNvSpPr txBox="1"/>
              <p:nvPr/>
            </p:nvSpPr>
            <p:spPr>
              <a:xfrm>
                <a:off x="2757382" y="3738430"/>
                <a:ext cx="1144584" cy="369332"/>
              </a:xfrm>
              <a:prstGeom prst="rect">
                <a:avLst/>
              </a:prstGeom>
              <a:solidFill>
                <a:schemeClr val="bg1"/>
              </a:solidFill>
            </p:spPr>
            <p:txBody>
              <a:bodyPr wrap="square" rtlCol="0">
                <a:spAutoFit/>
              </a:bodyPr>
              <a:lstStyle/>
              <a:p>
                <a:pPr algn="ctr"/>
                <a:r>
                  <a:rPr lang="en-US" sz="1800" dirty="0" smtClean="0">
                    <a:solidFill>
                      <a:srgbClr val="0000FF"/>
                    </a:solidFill>
                  </a:rPr>
                  <a:t> Vendor</a:t>
                </a:r>
              </a:p>
            </p:txBody>
          </p:sp>
        </p:grpSp>
        <p:grpSp>
          <p:nvGrpSpPr>
            <p:cNvPr id="68" name="Group 67"/>
            <p:cNvGrpSpPr/>
            <p:nvPr/>
          </p:nvGrpSpPr>
          <p:grpSpPr>
            <a:xfrm>
              <a:off x="3819963" y="4678416"/>
              <a:ext cx="1498925" cy="554392"/>
              <a:chOff x="2580212" y="4678416"/>
              <a:chExt cx="1498925" cy="554392"/>
            </a:xfrm>
          </p:grpSpPr>
          <p:sp>
            <p:nvSpPr>
              <p:cNvPr id="46" name="Rounded Rectangle 45"/>
              <p:cNvSpPr/>
              <p:nvPr/>
            </p:nvSpPr>
            <p:spPr bwMode="auto">
              <a:xfrm>
                <a:off x="2580212" y="4678416"/>
                <a:ext cx="1498925" cy="554392"/>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47" name="TextBox 46"/>
              <p:cNvSpPr txBox="1"/>
              <p:nvPr/>
            </p:nvSpPr>
            <p:spPr>
              <a:xfrm>
                <a:off x="2757382" y="4770946"/>
                <a:ext cx="1144584" cy="369332"/>
              </a:xfrm>
              <a:prstGeom prst="rect">
                <a:avLst/>
              </a:prstGeom>
              <a:solidFill>
                <a:schemeClr val="bg1"/>
              </a:solidFill>
            </p:spPr>
            <p:txBody>
              <a:bodyPr wrap="square" rtlCol="0">
                <a:spAutoFit/>
              </a:bodyPr>
              <a:lstStyle/>
              <a:p>
                <a:pPr algn="ctr"/>
                <a:r>
                  <a:rPr lang="en-US" sz="1800" dirty="0" smtClean="0">
                    <a:solidFill>
                      <a:srgbClr val="0000FF"/>
                    </a:solidFill>
                  </a:rPr>
                  <a:t> Vendor</a:t>
                </a:r>
              </a:p>
            </p:txBody>
          </p:sp>
        </p:grpSp>
        <p:grpSp>
          <p:nvGrpSpPr>
            <p:cNvPr id="3" name="Group 2"/>
            <p:cNvGrpSpPr/>
            <p:nvPr/>
          </p:nvGrpSpPr>
          <p:grpSpPr>
            <a:xfrm>
              <a:off x="3867398" y="5710931"/>
              <a:ext cx="1404055" cy="531266"/>
              <a:chOff x="1532675" y="5717134"/>
              <a:chExt cx="1404055" cy="531266"/>
            </a:xfrm>
          </p:grpSpPr>
          <p:sp>
            <p:nvSpPr>
              <p:cNvPr id="52" name="Rounded Rectangle 51"/>
              <p:cNvSpPr/>
              <p:nvPr/>
            </p:nvSpPr>
            <p:spPr bwMode="auto">
              <a:xfrm>
                <a:off x="1532675" y="5717134"/>
                <a:ext cx="1404055" cy="531266"/>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53" name="TextBox 52"/>
              <p:cNvSpPr txBox="1"/>
              <p:nvPr/>
            </p:nvSpPr>
            <p:spPr>
              <a:xfrm>
                <a:off x="1558452" y="5798101"/>
                <a:ext cx="1352501" cy="369332"/>
              </a:xfrm>
              <a:prstGeom prst="rect">
                <a:avLst/>
              </a:prstGeom>
              <a:noFill/>
            </p:spPr>
            <p:txBody>
              <a:bodyPr wrap="square" rtlCol="0">
                <a:spAutoFit/>
              </a:bodyPr>
              <a:lstStyle/>
              <a:p>
                <a:pPr algn="ctr"/>
                <a:r>
                  <a:rPr lang="en-US" sz="1800" dirty="0" smtClean="0">
                    <a:solidFill>
                      <a:srgbClr val="0000FF"/>
                    </a:solidFill>
                  </a:rPr>
                  <a:t>Acquirer</a:t>
                </a:r>
                <a:endParaRPr lang="en-US" sz="1400" dirty="0" smtClean="0">
                  <a:solidFill>
                    <a:srgbClr val="0000FF"/>
                  </a:solidFill>
                </a:endParaRPr>
              </a:p>
            </p:txBody>
          </p:sp>
        </p:grpSp>
        <p:grpSp>
          <p:nvGrpSpPr>
            <p:cNvPr id="71" name="Group 70"/>
            <p:cNvGrpSpPr/>
            <p:nvPr/>
          </p:nvGrpSpPr>
          <p:grpSpPr>
            <a:xfrm>
              <a:off x="3765076" y="1232188"/>
              <a:ext cx="1608698" cy="554392"/>
              <a:chOff x="2525325" y="1232188"/>
              <a:chExt cx="1608698" cy="554392"/>
            </a:xfrm>
          </p:grpSpPr>
          <p:sp>
            <p:nvSpPr>
              <p:cNvPr id="57" name="Rounded Rectangle 56"/>
              <p:cNvSpPr/>
              <p:nvPr/>
            </p:nvSpPr>
            <p:spPr bwMode="auto">
              <a:xfrm>
                <a:off x="2525325" y="1232188"/>
                <a:ext cx="1608698" cy="554392"/>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58" name="TextBox 57"/>
              <p:cNvSpPr txBox="1"/>
              <p:nvPr/>
            </p:nvSpPr>
            <p:spPr>
              <a:xfrm>
                <a:off x="2594900" y="1324718"/>
                <a:ext cx="1469548" cy="369332"/>
              </a:xfrm>
              <a:prstGeom prst="rect">
                <a:avLst/>
              </a:prstGeom>
              <a:solidFill>
                <a:schemeClr val="bg1"/>
              </a:solidFill>
            </p:spPr>
            <p:txBody>
              <a:bodyPr wrap="square" rtlCol="0">
                <a:spAutoFit/>
              </a:bodyPr>
              <a:lstStyle/>
              <a:p>
                <a:pPr algn="ctr"/>
                <a:r>
                  <a:rPr lang="en-US" sz="1800" dirty="0" smtClean="0">
                    <a:solidFill>
                      <a:srgbClr val="0000FF"/>
                    </a:solidFill>
                  </a:rPr>
                  <a:t>Suppliers</a:t>
                </a:r>
              </a:p>
            </p:txBody>
          </p:sp>
        </p:grpSp>
        <p:sp>
          <p:nvSpPr>
            <p:cNvPr id="70" name="TextBox 69"/>
            <p:cNvSpPr txBox="1"/>
            <p:nvPr/>
          </p:nvSpPr>
          <p:spPr>
            <a:xfrm>
              <a:off x="7077479" y="2402175"/>
              <a:ext cx="2142721" cy="2169825"/>
            </a:xfrm>
            <a:prstGeom prst="rect">
              <a:avLst/>
            </a:prstGeom>
            <a:noFill/>
          </p:spPr>
          <p:txBody>
            <a:bodyPr wrap="square" rtlCol="0">
              <a:spAutoFit/>
            </a:bodyPr>
            <a:lstStyle/>
            <a:p>
              <a:pPr marL="182880" indent="-91440" algn="l"/>
              <a:r>
                <a:rPr lang="en-US" sz="1800" dirty="0" smtClean="0"/>
                <a:t>Supply chain intentionally compromised</a:t>
              </a:r>
            </a:p>
            <a:p>
              <a:pPr marL="182880" indent="-91440" algn="l"/>
              <a:r>
                <a:rPr lang="en-US" sz="1800" dirty="0" smtClean="0"/>
                <a:t>Counterfeits inserted or product tampering</a:t>
              </a:r>
              <a:endParaRPr lang="en-US" sz="1800" dirty="0"/>
            </a:p>
          </p:txBody>
        </p:sp>
        <p:cxnSp>
          <p:nvCxnSpPr>
            <p:cNvPr id="10" name="Straight Arrow Connector 9"/>
            <p:cNvCxnSpPr>
              <a:stCxn id="70" idx="1"/>
              <a:endCxn id="57" idx="3"/>
            </p:cNvCxnSpPr>
            <p:nvPr/>
          </p:nvCxnSpPr>
          <p:spPr bwMode="auto">
            <a:xfrm flipH="1" flipV="1">
              <a:off x="5373774" y="1509384"/>
              <a:ext cx="1703705" cy="1977704"/>
            </a:xfrm>
            <a:prstGeom prst="straightConnector1">
              <a:avLst/>
            </a:prstGeom>
            <a:solidFill>
              <a:srgbClr val="5CA1FB"/>
            </a:solidFill>
            <a:ln w="38100" cap="flat" cmpd="sng" algn="ctr">
              <a:solidFill>
                <a:schemeClr val="tx1"/>
              </a:solidFill>
              <a:prstDash val="solid"/>
              <a:round/>
              <a:headEnd type="none" w="med" len="med"/>
              <a:tailEnd type="arrow"/>
            </a:ln>
            <a:effectLst/>
          </p:spPr>
        </p:cxnSp>
        <p:cxnSp>
          <p:nvCxnSpPr>
            <p:cNvPr id="31" name="Straight Arrow Connector 30"/>
            <p:cNvCxnSpPr>
              <a:stCxn id="70" idx="1"/>
              <a:endCxn id="23" idx="3"/>
            </p:cNvCxnSpPr>
            <p:nvPr/>
          </p:nvCxnSpPr>
          <p:spPr bwMode="auto">
            <a:xfrm flipH="1" flipV="1">
              <a:off x="6268951" y="2716240"/>
              <a:ext cx="808528" cy="770848"/>
            </a:xfrm>
            <a:prstGeom prst="straightConnector1">
              <a:avLst/>
            </a:prstGeom>
            <a:solidFill>
              <a:srgbClr val="5CA1FB"/>
            </a:solidFill>
            <a:ln w="38100" cap="flat" cmpd="sng" algn="ctr">
              <a:solidFill>
                <a:schemeClr val="tx1"/>
              </a:solidFill>
              <a:prstDash val="solid"/>
              <a:round/>
              <a:headEnd type="none" w="med" len="med"/>
              <a:tailEnd type="arrow"/>
            </a:ln>
            <a:effectLst/>
          </p:spPr>
        </p:cxnSp>
        <p:cxnSp>
          <p:nvCxnSpPr>
            <p:cNvPr id="34" name="Straight Arrow Connector 33"/>
            <p:cNvCxnSpPr>
              <a:stCxn id="70" idx="1"/>
            </p:cNvCxnSpPr>
            <p:nvPr/>
          </p:nvCxnSpPr>
          <p:spPr bwMode="auto">
            <a:xfrm flipH="1" flipV="1">
              <a:off x="4592551" y="3426896"/>
              <a:ext cx="2484928" cy="60192"/>
            </a:xfrm>
            <a:prstGeom prst="straightConnector1">
              <a:avLst/>
            </a:prstGeom>
            <a:solidFill>
              <a:srgbClr val="5CA1FB"/>
            </a:solidFill>
            <a:ln w="38100" cap="flat" cmpd="sng" algn="ctr">
              <a:solidFill>
                <a:schemeClr val="tx1"/>
              </a:solidFill>
              <a:prstDash val="solid"/>
              <a:round/>
              <a:headEnd type="none" w="med" len="med"/>
              <a:tailEnd type="arrow"/>
            </a:ln>
            <a:effectLst/>
          </p:spPr>
        </p:cxnSp>
        <p:cxnSp>
          <p:nvCxnSpPr>
            <p:cNvPr id="44" name="Straight Arrow Connector 43"/>
            <p:cNvCxnSpPr>
              <a:stCxn id="70" idx="1"/>
              <a:endCxn id="42" idx="3"/>
            </p:cNvCxnSpPr>
            <p:nvPr/>
          </p:nvCxnSpPr>
          <p:spPr bwMode="auto">
            <a:xfrm flipH="1">
              <a:off x="5318888" y="3487088"/>
              <a:ext cx="1758591" cy="436008"/>
            </a:xfrm>
            <a:prstGeom prst="straightConnector1">
              <a:avLst/>
            </a:prstGeom>
            <a:solidFill>
              <a:srgbClr val="5CA1FB"/>
            </a:solidFill>
            <a:ln w="38100" cap="flat" cmpd="sng" algn="ctr">
              <a:solidFill>
                <a:schemeClr val="tx1"/>
              </a:solidFill>
              <a:prstDash val="solid"/>
              <a:round/>
              <a:headEnd type="none" w="med" len="med"/>
              <a:tailEnd type="arrow"/>
            </a:ln>
            <a:effectLst/>
          </p:spPr>
        </p:cxnSp>
        <p:cxnSp>
          <p:nvCxnSpPr>
            <p:cNvPr id="45" name="Straight Arrow Connector 44"/>
            <p:cNvCxnSpPr>
              <a:stCxn id="70" idx="1"/>
            </p:cNvCxnSpPr>
            <p:nvPr/>
          </p:nvCxnSpPr>
          <p:spPr bwMode="auto">
            <a:xfrm flipH="1">
              <a:off x="5271453" y="3487088"/>
              <a:ext cx="1806026" cy="1191328"/>
            </a:xfrm>
            <a:prstGeom prst="straightConnector1">
              <a:avLst/>
            </a:prstGeom>
            <a:solidFill>
              <a:srgbClr val="5CA1FB"/>
            </a:solidFill>
            <a:ln w="38100" cap="flat" cmpd="sng" algn="ctr">
              <a:solidFill>
                <a:schemeClr val="tx1"/>
              </a:solidFill>
              <a:prstDash val="solid"/>
              <a:round/>
              <a:headEnd type="none" w="med" len="med"/>
              <a:tailEnd type="arrow"/>
            </a:ln>
            <a:effectLst/>
          </p:spPr>
        </p:cxnSp>
        <p:sp>
          <p:nvSpPr>
            <p:cNvPr id="25" name="TextBox 24"/>
            <p:cNvSpPr txBox="1"/>
            <p:nvPr/>
          </p:nvSpPr>
          <p:spPr>
            <a:xfrm>
              <a:off x="3525751" y="4295001"/>
              <a:ext cx="838200" cy="276999"/>
            </a:xfrm>
            <a:prstGeom prst="rect">
              <a:avLst/>
            </a:prstGeom>
            <a:noFill/>
          </p:spPr>
          <p:txBody>
            <a:bodyPr wrap="square" rtlCol="0">
              <a:spAutoFit/>
            </a:bodyPr>
            <a:lstStyle/>
            <a:p>
              <a:r>
                <a:rPr lang="en-US" sz="1200" dirty="0" smtClean="0"/>
                <a:t>In transit</a:t>
              </a:r>
              <a:endParaRPr lang="en-US" sz="1200" dirty="0"/>
            </a:p>
          </p:txBody>
        </p:sp>
        <p:sp>
          <p:nvSpPr>
            <p:cNvPr id="48" name="TextBox 47"/>
            <p:cNvSpPr txBox="1"/>
            <p:nvPr/>
          </p:nvSpPr>
          <p:spPr>
            <a:xfrm>
              <a:off x="3525751" y="5334000"/>
              <a:ext cx="838200" cy="276999"/>
            </a:xfrm>
            <a:prstGeom prst="rect">
              <a:avLst/>
            </a:prstGeom>
            <a:noFill/>
          </p:spPr>
          <p:txBody>
            <a:bodyPr wrap="square" rtlCol="0">
              <a:spAutoFit/>
            </a:bodyPr>
            <a:lstStyle/>
            <a:p>
              <a:r>
                <a:rPr lang="en-US" sz="1200" dirty="0" smtClean="0"/>
                <a:t>In transit</a:t>
              </a:r>
              <a:endParaRPr lang="en-US" sz="1200" dirty="0"/>
            </a:p>
          </p:txBody>
        </p:sp>
        <p:sp>
          <p:nvSpPr>
            <p:cNvPr id="49" name="TextBox 48"/>
            <p:cNvSpPr txBox="1"/>
            <p:nvPr/>
          </p:nvSpPr>
          <p:spPr>
            <a:xfrm>
              <a:off x="3525751" y="3228201"/>
              <a:ext cx="838200" cy="276999"/>
            </a:xfrm>
            <a:prstGeom prst="rect">
              <a:avLst/>
            </a:prstGeom>
            <a:noFill/>
          </p:spPr>
          <p:txBody>
            <a:bodyPr wrap="square" rtlCol="0">
              <a:spAutoFit/>
            </a:bodyPr>
            <a:lstStyle/>
            <a:p>
              <a:r>
                <a:rPr lang="en-US" sz="1200" dirty="0" smtClean="0"/>
                <a:t>In transit</a:t>
              </a:r>
              <a:endParaRPr lang="en-US" sz="1200" dirty="0"/>
            </a:p>
          </p:txBody>
        </p:sp>
        <p:cxnSp>
          <p:nvCxnSpPr>
            <p:cNvPr id="50" name="Straight Arrow Connector 49"/>
            <p:cNvCxnSpPr>
              <a:stCxn id="70" idx="1"/>
            </p:cNvCxnSpPr>
            <p:nvPr/>
          </p:nvCxnSpPr>
          <p:spPr bwMode="auto">
            <a:xfrm flipH="1">
              <a:off x="4592551" y="3487088"/>
              <a:ext cx="2484928" cy="1084912"/>
            </a:xfrm>
            <a:prstGeom prst="straightConnector1">
              <a:avLst/>
            </a:prstGeom>
            <a:solidFill>
              <a:srgbClr val="5CA1FB"/>
            </a:solidFill>
            <a:ln w="38100" cap="flat" cmpd="sng" algn="ctr">
              <a:solidFill>
                <a:schemeClr val="tx1"/>
              </a:solidFill>
              <a:prstDash val="solid"/>
              <a:round/>
              <a:headEnd type="none" w="med" len="med"/>
              <a:tailEnd type="arrow"/>
            </a:ln>
            <a:effectLst/>
          </p:spPr>
        </p:cxnSp>
        <p:cxnSp>
          <p:nvCxnSpPr>
            <p:cNvPr id="54" name="Straight Arrow Connector 53"/>
            <p:cNvCxnSpPr>
              <a:stCxn id="70" idx="1"/>
            </p:cNvCxnSpPr>
            <p:nvPr/>
          </p:nvCxnSpPr>
          <p:spPr bwMode="auto">
            <a:xfrm flipH="1">
              <a:off x="4606637" y="3487088"/>
              <a:ext cx="2470842" cy="2123911"/>
            </a:xfrm>
            <a:prstGeom prst="straightConnector1">
              <a:avLst/>
            </a:prstGeom>
            <a:solidFill>
              <a:srgbClr val="5CA1FB"/>
            </a:solidFill>
            <a:ln w="38100" cap="flat" cmpd="sng" algn="ctr">
              <a:solidFill>
                <a:schemeClr val="tx1"/>
              </a:solidFill>
              <a:prstDash val="solid"/>
              <a:round/>
              <a:headEnd type="none" w="med" len="med"/>
              <a:tailEnd type="arrow"/>
            </a:ln>
            <a:effectLst/>
          </p:spPr>
        </p:cxnSp>
        <p:sp>
          <p:nvSpPr>
            <p:cNvPr id="72" name="TextBox 71"/>
            <p:cNvSpPr txBox="1"/>
            <p:nvPr/>
          </p:nvSpPr>
          <p:spPr>
            <a:xfrm>
              <a:off x="5257800" y="5638800"/>
              <a:ext cx="2819400" cy="646331"/>
            </a:xfrm>
            <a:prstGeom prst="rect">
              <a:avLst/>
            </a:prstGeom>
            <a:noFill/>
          </p:spPr>
          <p:txBody>
            <a:bodyPr wrap="square" rtlCol="0">
              <a:spAutoFit/>
            </a:bodyPr>
            <a:lstStyle/>
            <a:p>
              <a:pPr marL="182880" indent="-91440" algn="l"/>
              <a:r>
                <a:rPr lang="en-US" sz="1800" dirty="0" smtClean="0"/>
                <a:t>Delivered item is not authentic.</a:t>
              </a:r>
              <a:endParaRPr lang="en-US" sz="1800" dirty="0"/>
            </a:p>
          </p:txBody>
        </p:sp>
      </p:grpSp>
      <p:sp>
        <p:nvSpPr>
          <p:cNvPr id="33" name="TextBox 32"/>
          <p:cNvSpPr txBox="1"/>
          <p:nvPr/>
        </p:nvSpPr>
        <p:spPr>
          <a:xfrm>
            <a:off x="76199" y="990600"/>
            <a:ext cx="2868123" cy="5355312"/>
          </a:xfrm>
          <a:prstGeom prst="rect">
            <a:avLst/>
          </a:prstGeom>
          <a:noFill/>
        </p:spPr>
        <p:txBody>
          <a:bodyPr wrap="square" rtlCol="0">
            <a:spAutoFit/>
          </a:bodyPr>
          <a:lstStyle/>
          <a:p>
            <a:pPr marL="182880" indent="-91440" algn="l"/>
            <a:r>
              <a:rPr lang="en-US" sz="1800" dirty="0" smtClean="0"/>
              <a:t>The typical target for counterfeits and tampering are “hardware” such as individual parts, electronic assemblies, and integrated components such as routers.</a:t>
            </a:r>
          </a:p>
          <a:p>
            <a:pPr marL="182880" indent="-91440" algn="l"/>
            <a:r>
              <a:rPr lang="en-US" sz="1800" dirty="0"/>
              <a:t>T</a:t>
            </a:r>
            <a:r>
              <a:rPr lang="en-US" sz="1800" dirty="0" smtClean="0"/>
              <a:t>ampering can affect a special type of software, called firmware</a:t>
            </a:r>
          </a:p>
          <a:p>
            <a:pPr marL="182880" indent="-91440" algn="l"/>
            <a:r>
              <a:rPr lang="en-US" sz="1800" dirty="0" smtClean="0"/>
              <a:t>General software can be subject to tampering, particularly during during development.</a:t>
            </a:r>
            <a:endParaRPr lang="en-US" sz="1800" dirty="0"/>
          </a:p>
        </p:txBody>
      </p:sp>
      <p:sp>
        <p:nvSpPr>
          <p:cNvPr id="35" name="TextBox 34"/>
          <p:cNvSpPr txBox="1"/>
          <p:nvPr/>
        </p:nvSpPr>
        <p:spPr>
          <a:xfrm>
            <a:off x="6553200" y="1106269"/>
            <a:ext cx="2142721" cy="646331"/>
          </a:xfrm>
          <a:prstGeom prst="rect">
            <a:avLst/>
          </a:prstGeom>
          <a:noFill/>
        </p:spPr>
        <p:txBody>
          <a:bodyPr wrap="square" rtlCol="0">
            <a:spAutoFit/>
          </a:bodyPr>
          <a:lstStyle/>
          <a:p>
            <a:pPr marL="182880" indent="-91440" algn="l"/>
            <a:r>
              <a:rPr lang="en-US" sz="1800" dirty="0" smtClean="0"/>
              <a:t>Physical access required</a:t>
            </a:r>
            <a:endParaRPr lang="en-US" sz="1800" dirty="0"/>
          </a:p>
        </p:txBody>
      </p:sp>
    </p:spTree>
    <p:extLst>
      <p:ext uri="{BB962C8B-B14F-4D97-AF65-F5344CB8AC3E}">
        <p14:creationId xmlns:p14="http://schemas.microsoft.com/office/powerpoint/2010/main" val="282729109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ICT Counterfeit Threat</a:t>
            </a:r>
            <a:endParaRPr lang="en-US" dirty="0"/>
          </a:p>
        </p:txBody>
      </p:sp>
      <p:pic>
        <p:nvPicPr>
          <p:cNvPr id="3" name="Picture 2" descr="counterfeit-cisco-wic-1dsu-t1.jpg"/>
          <p:cNvPicPr>
            <a:picLocks noChangeAspect="1"/>
          </p:cNvPicPr>
          <p:nvPr/>
        </p:nvPicPr>
        <p:blipFill>
          <a:blip r:embed="rId3" cstate="print"/>
          <a:stretch>
            <a:fillRect/>
          </a:stretch>
        </p:blipFill>
        <p:spPr>
          <a:xfrm>
            <a:off x="2957316" y="1447800"/>
            <a:ext cx="3229369" cy="1684888"/>
          </a:xfrm>
          <a:prstGeom prst="rect">
            <a:avLst/>
          </a:prstGeom>
        </p:spPr>
      </p:pic>
      <p:grpSp>
        <p:nvGrpSpPr>
          <p:cNvPr id="8" name="Group 7"/>
          <p:cNvGrpSpPr/>
          <p:nvPr/>
        </p:nvGrpSpPr>
        <p:grpSpPr>
          <a:xfrm>
            <a:off x="2531985" y="2667000"/>
            <a:ext cx="6062450" cy="2039428"/>
            <a:chOff x="2531985" y="2667000"/>
            <a:chExt cx="6062450" cy="2039428"/>
          </a:xfrm>
        </p:grpSpPr>
        <p:cxnSp>
          <p:nvCxnSpPr>
            <p:cNvPr id="4" name="Straight Arrow Connector 3"/>
            <p:cNvCxnSpPr>
              <a:stCxn id="13" idx="1"/>
            </p:cNvCxnSpPr>
            <p:nvPr/>
          </p:nvCxnSpPr>
          <p:spPr bwMode="auto">
            <a:xfrm flipH="1" flipV="1">
              <a:off x="2535413" y="3231345"/>
              <a:ext cx="862897" cy="834844"/>
            </a:xfrm>
            <a:prstGeom prst="straightConnector1">
              <a:avLst/>
            </a:prstGeom>
            <a:noFill/>
            <a:ln w="25400" cap="flat" cmpd="sng" algn="ctr">
              <a:solidFill>
                <a:srgbClr val="C00000"/>
              </a:solidFill>
              <a:prstDash val="solid"/>
              <a:round/>
              <a:headEnd type="none" w="lg" len="lg"/>
              <a:tailEnd type="none" w="lg" len="lg"/>
            </a:ln>
            <a:effectLst/>
          </p:spPr>
        </p:cxnSp>
        <p:cxnSp>
          <p:nvCxnSpPr>
            <p:cNvPr id="7" name="Straight Arrow Connector 6"/>
            <p:cNvCxnSpPr>
              <a:stCxn id="13" idx="0"/>
              <a:endCxn id="5" idx="1"/>
            </p:cNvCxnSpPr>
            <p:nvPr/>
          </p:nvCxnSpPr>
          <p:spPr bwMode="auto">
            <a:xfrm flipV="1">
              <a:off x="4147773" y="2932633"/>
              <a:ext cx="3023632" cy="856360"/>
            </a:xfrm>
            <a:prstGeom prst="straightConnector1">
              <a:avLst/>
            </a:prstGeom>
            <a:noFill/>
            <a:ln w="25400" cap="flat" cmpd="sng" algn="ctr">
              <a:solidFill>
                <a:srgbClr val="0000FF"/>
              </a:solidFill>
              <a:prstDash val="solid"/>
              <a:round/>
              <a:headEnd type="none" w="lg" len="lg"/>
              <a:tailEnd type="none" w="lg" len="lg"/>
            </a:ln>
            <a:effectLst/>
          </p:spPr>
        </p:cxnSp>
        <p:cxnSp>
          <p:nvCxnSpPr>
            <p:cNvPr id="23" name="Straight Arrow Connector 22"/>
            <p:cNvCxnSpPr>
              <a:stCxn id="13" idx="1"/>
            </p:cNvCxnSpPr>
            <p:nvPr/>
          </p:nvCxnSpPr>
          <p:spPr bwMode="auto">
            <a:xfrm flipH="1">
              <a:off x="2531985" y="4066189"/>
              <a:ext cx="866325" cy="640239"/>
            </a:xfrm>
            <a:prstGeom prst="straightConnector1">
              <a:avLst/>
            </a:prstGeom>
            <a:noFill/>
            <a:ln w="25400" cap="flat" cmpd="sng" algn="ctr">
              <a:solidFill>
                <a:srgbClr val="C00000"/>
              </a:solidFill>
              <a:prstDash val="solid"/>
              <a:round/>
              <a:headEnd type="none" w="lg" len="lg"/>
              <a:tailEnd type="none" w="lg" len="lg"/>
            </a:ln>
            <a:effectLst/>
          </p:spPr>
        </p:cxnSp>
        <p:cxnSp>
          <p:nvCxnSpPr>
            <p:cNvPr id="26" name="Straight Arrow Connector 25"/>
            <p:cNvCxnSpPr>
              <a:stCxn id="13" idx="3"/>
              <a:endCxn id="17" idx="1"/>
            </p:cNvCxnSpPr>
            <p:nvPr/>
          </p:nvCxnSpPr>
          <p:spPr bwMode="auto">
            <a:xfrm>
              <a:off x="4897235" y="4066189"/>
              <a:ext cx="2274170" cy="0"/>
            </a:xfrm>
            <a:prstGeom prst="straightConnector1">
              <a:avLst/>
            </a:prstGeom>
            <a:noFill/>
            <a:ln w="25400" cap="flat" cmpd="sng" algn="ctr">
              <a:solidFill>
                <a:srgbClr val="0000FF"/>
              </a:solidFill>
              <a:prstDash val="solid"/>
              <a:round/>
              <a:headEnd type="none" w="lg" len="lg"/>
              <a:tailEnd type="none" w="lg" len="lg"/>
            </a:ln>
            <a:effectLst/>
          </p:spPr>
        </p:cxnSp>
        <p:grpSp>
          <p:nvGrpSpPr>
            <p:cNvPr id="12" name="Group 11"/>
            <p:cNvGrpSpPr/>
            <p:nvPr/>
          </p:nvGrpSpPr>
          <p:grpSpPr>
            <a:xfrm>
              <a:off x="3398310" y="3788993"/>
              <a:ext cx="1498925" cy="554392"/>
              <a:chOff x="3376654" y="4164822"/>
              <a:chExt cx="1498925" cy="554392"/>
            </a:xfrm>
          </p:grpSpPr>
          <p:sp>
            <p:nvSpPr>
              <p:cNvPr id="13" name="Rounded Rectangle 12"/>
              <p:cNvSpPr/>
              <p:nvPr/>
            </p:nvSpPr>
            <p:spPr bwMode="auto">
              <a:xfrm>
                <a:off x="3376654" y="4164822"/>
                <a:ext cx="1498925" cy="554392"/>
              </a:xfrm>
              <a:prstGeom prst="roundRect">
                <a:avLst/>
              </a:prstGeom>
              <a:solidFill>
                <a:schemeClr val="bg1"/>
              </a:solidFill>
              <a:ln w="25400" cap="flat" cmpd="sng" algn="ctr">
                <a:solidFill>
                  <a:srgbClr val="C00000"/>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4" name="TextBox 13"/>
              <p:cNvSpPr txBox="1"/>
              <p:nvPr/>
            </p:nvSpPr>
            <p:spPr>
              <a:xfrm>
                <a:off x="3553824" y="4241963"/>
                <a:ext cx="1144584" cy="400110"/>
              </a:xfrm>
              <a:prstGeom prst="rect">
                <a:avLst/>
              </a:prstGeom>
              <a:solidFill>
                <a:schemeClr val="bg1"/>
              </a:solidFill>
            </p:spPr>
            <p:txBody>
              <a:bodyPr wrap="square" rtlCol="0">
                <a:spAutoFit/>
              </a:bodyPr>
              <a:lstStyle/>
              <a:p>
                <a:pPr algn="ctr"/>
                <a:r>
                  <a:rPr lang="en-US" sz="2000" dirty="0" smtClean="0">
                    <a:solidFill>
                      <a:srgbClr val="C00000"/>
                    </a:solidFill>
                  </a:rPr>
                  <a:t> Vendor</a:t>
                </a:r>
              </a:p>
            </p:txBody>
          </p:sp>
        </p:grpSp>
        <p:grpSp>
          <p:nvGrpSpPr>
            <p:cNvPr id="27" name="Group 26"/>
            <p:cNvGrpSpPr/>
            <p:nvPr/>
          </p:nvGrpSpPr>
          <p:grpSpPr>
            <a:xfrm>
              <a:off x="7171405" y="2667000"/>
              <a:ext cx="1423030" cy="531266"/>
              <a:chOff x="7171405" y="2670050"/>
              <a:chExt cx="1423030" cy="531266"/>
            </a:xfrm>
          </p:grpSpPr>
          <p:sp>
            <p:nvSpPr>
              <p:cNvPr id="5" name="Rounded Rectangle 4"/>
              <p:cNvSpPr/>
              <p:nvPr/>
            </p:nvSpPr>
            <p:spPr bwMode="auto">
              <a:xfrm>
                <a:off x="7171405" y="2670050"/>
                <a:ext cx="1423030" cy="531266"/>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6" name="TextBox 5"/>
              <p:cNvSpPr txBox="1"/>
              <p:nvPr/>
            </p:nvSpPr>
            <p:spPr>
              <a:xfrm>
                <a:off x="7298854" y="2735628"/>
                <a:ext cx="1168133" cy="400110"/>
              </a:xfrm>
              <a:prstGeom prst="rect">
                <a:avLst/>
              </a:prstGeom>
              <a:noFill/>
            </p:spPr>
            <p:txBody>
              <a:bodyPr wrap="square" rtlCol="0">
                <a:spAutoFit/>
              </a:bodyPr>
              <a:lstStyle/>
              <a:p>
                <a:pPr algn="ctr"/>
                <a:r>
                  <a:rPr lang="en-US" sz="2000" dirty="0" smtClean="0">
                    <a:solidFill>
                      <a:srgbClr val="0000FF"/>
                    </a:solidFill>
                  </a:rPr>
                  <a:t>CISCO</a:t>
                </a:r>
                <a:endParaRPr lang="en-US" sz="1600" dirty="0" smtClean="0">
                  <a:solidFill>
                    <a:srgbClr val="0000FF"/>
                  </a:solidFill>
                </a:endParaRPr>
              </a:p>
            </p:txBody>
          </p:sp>
        </p:grpSp>
        <p:grpSp>
          <p:nvGrpSpPr>
            <p:cNvPr id="25" name="Group 24"/>
            <p:cNvGrpSpPr/>
            <p:nvPr/>
          </p:nvGrpSpPr>
          <p:grpSpPr>
            <a:xfrm>
              <a:off x="7145628" y="3800556"/>
              <a:ext cx="1404055" cy="531266"/>
              <a:chOff x="7171405" y="4126874"/>
              <a:chExt cx="1404055" cy="531266"/>
            </a:xfrm>
          </p:grpSpPr>
          <p:sp>
            <p:nvSpPr>
              <p:cNvPr id="16" name="Rounded Rectangle 15"/>
              <p:cNvSpPr/>
              <p:nvPr/>
            </p:nvSpPr>
            <p:spPr bwMode="auto">
              <a:xfrm>
                <a:off x="7171405" y="4126874"/>
                <a:ext cx="1404055" cy="531266"/>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7" name="TextBox 16"/>
              <p:cNvSpPr txBox="1"/>
              <p:nvPr/>
            </p:nvSpPr>
            <p:spPr>
              <a:xfrm>
                <a:off x="7197182" y="4192452"/>
                <a:ext cx="1352501" cy="400110"/>
              </a:xfrm>
              <a:prstGeom prst="rect">
                <a:avLst/>
              </a:prstGeom>
              <a:noFill/>
            </p:spPr>
            <p:txBody>
              <a:bodyPr wrap="square" rtlCol="0">
                <a:spAutoFit/>
              </a:bodyPr>
              <a:lstStyle/>
              <a:p>
                <a:pPr algn="ctr"/>
                <a:r>
                  <a:rPr lang="en-US" sz="2000" dirty="0" smtClean="0">
                    <a:solidFill>
                      <a:srgbClr val="0000FF"/>
                    </a:solidFill>
                  </a:rPr>
                  <a:t>Acquirer</a:t>
                </a:r>
                <a:endParaRPr lang="en-US" sz="1600" dirty="0" smtClean="0">
                  <a:solidFill>
                    <a:srgbClr val="0000FF"/>
                  </a:solidFill>
                </a:endParaRPr>
              </a:p>
            </p:txBody>
          </p:sp>
        </p:grpSp>
      </p:grpSp>
      <p:sp>
        <p:nvSpPr>
          <p:cNvPr id="10" name="TextBox 9"/>
          <p:cNvSpPr txBox="1"/>
          <p:nvPr/>
        </p:nvSpPr>
        <p:spPr>
          <a:xfrm>
            <a:off x="332850" y="4106263"/>
            <a:ext cx="2103120" cy="1323439"/>
          </a:xfrm>
          <a:prstGeom prst="rect">
            <a:avLst/>
          </a:prstGeom>
          <a:noFill/>
        </p:spPr>
        <p:txBody>
          <a:bodyPr wrap="square" rtlCol="0">
            <a:spAutoFit/>
          </a:bodyPr>
          <a:lstStyle/>
          <a:p>
            <a:pPr marL="91440" indent="-173736" algn="l">
              <a:spcBef>
                <a:spcPts val="0"/>
              </a:spcBef>
              <a:spcAft>
                <a:spcPts val="600"/>
              </a:spcAft>
            </a:pPr>
            <a:r>
              <a:rPr lang="en-US" sz="2000" b="0" dirty="0" smtClean="0">
                <a:solidFill>
                  <a:srgbClr val="3C4F82"/>
                </a:solidFill>
              </a:rPr>
              <a:t>Used source that had access to  counterfeit products</a:t>
            </a:r>
          </a:p>
        </p:txBody>
      </p:sp>
      <p:sp>
        <p:nvSpPr>
          <p:cNvPr id="19" name="TextBox 18"/>
          <p:cNvSpPr txBox="1"/>
          <p:nvPr/>
        </p:nvSpPr>
        <p:spPr>
          <a:xfrm>
            <a:off x="340853" y="2769679"/>
            <a:ext cx="2103120" cy="1015663"/>
          </a:xfrm>
          <a:prstGeom prst="rect">
            <a:avLst/>
          </a:prstGeom>
          <a:noFill/>
        </p:spPr>
        <p:txBody>
          <a:bodyPr wrap="square" rtlCol="0">
            <a:spAutoFit/>
          </a:bodyPr>
          <a:lstStyle/>
          <a:p>
            <a:pPr marL="91440" indent="-173736" algn="l">
              <a:spcBef>
                <a:spcPts val="0"/>
              </a:spcBef>
              <a:spcAft>
                <a:spcPts val="600"/>
              </a:spcAft>
            </a:pPr>
            <a:r>
              <a:rPr lang="en-US" sz="2000" b="0" dirty="0" smtClean="0">
                <a:solidFill>
                  <a:srgbClr val="3C4F82"/>
                </a:solidFill>
              </a:rPr>
              <a:t>Drop-shipped by third party who had it in stock</a:t>
            </a:r>
          </a:p>
        </p:txBody>
      </p:sp>
      <p:sp>
        <p:nvSpPr>
          <p:cNvPr id="24" name="TextBox 23"/>
          <p:cNvSpPr txBox="1"/>
          <p:nvPr/>
        </p:nvSpPr>
        <p:spPr>
          <a:xfrm>
            <a:off x="301751" y="1097280"/>
            <a:ext cx="8458200" cy="415498"/>
          </a:xfrm>
          <a:prstGeom prst="rect">
            <a:avLst/>
          </a:prstGeom>
          <a:noFill/>
        </p:spPr>
        <p:txBody>
          <a:bodyPr wrap="square" lIns="0" tIns="0" rtlCol="0">
            <a:spAutoFit/>
          </a:bodyPr>
          <a:lstStyle/>
          <a:p>
            <a:pPr marL="283464" indent="-173736"/>
            <a:r>
              <a:rPr lang="en-US" sz="2400" dirty="0" smtClean="0"/>
              <a:t>Government unit receives counterfeit </a:t>
            </a:r>
            <a:r>
              <a:rPr lang="en-US" sz="2400" dirty="0"/>
              <a:t>CISCO </a:t>
            </a:r>
            <a:r>
              <a:rPr lang="en-US" sz="2400" dirty="0" smtClean="0"/>
              <a:t>routers.</a:t>
            </a:r>
          </a:p>
        </p:txBody>
      </p:sp>
      <p:sp>
        <p:nvSpPr>
          <p:cNvPr id="32" name="TextBox 31"/>
          <p:cNvSpPr txBox="1"/>
          <p:nvPr/>
        </p:nvSpPr>
        <p:spPr>
          <a:xfrm>
            <a:off x="2590800" y="4648200"/>
            <a:ext cx="6400800" cy="1349087"/>
          </a:xfrm>
          <a:prstGeom prst="rect">
            <a:avLst/>
          </a:prstGeom>
          <a:noFill/>
        </p:spPr>
        <p:txBody>
          <a:bodyPr wrap="square" rtlCol="0">
            <a:spAutoFit/>
          </a:bodyPr>
          <a:lstStyle/>
          <a:p>
            <a:pPr marL="283464" indent="-173736" algn="l">
              <a:spcBef>
                <a:spcPts val="0"/>
              </a:spcBef>
              <a:spcAft>
                <a:spcPts val="100"/>
              </a:spcAft>
            </a:pPr>
            <a:r>
              <a:rPr lang="en-US" b="0" dirty="0" smtClean="0"/>
              <a:t>Possible enablers: </a:t>
            </a:r>
          </a:p>
          <a:p>
            <a:pPr marL="283464" indent="-173736" algn="l">
              <a:spcBef>
                <a:spcPts val="0"/>
              </a:spcBef>
              <a:spcAft>
                <a:spcPts val="100"/>
              </a:spcAft>
            </a:pPr>
            <a:r>
              <a:rPr lang="en-US" b="0" dirty="0" smtClean="0"/>
              <a:t>Purchaser used a vendor that had not been approved for government sales. </a:t>
            </a:r>
          </a:p>
          <a:p>
            <a:pPr marL="283464" indent="-173736" algn="l">
              <a:spcBef>
                <a:spcPts val="0"/>
              </a:spcBef>
              <a:spcAft>
                <a:spcPts val="100"/>
              </a:spcAft>
            </a:pPr>
            <a:r>
              <a:rPr lang="en-US" b="0" dirty="0" smtClean="0"/>
              <a:t>Poor vendor supply chain risk management.</a:t>
            </a:r>
            <a:endParaRPr lang="en-US" b="0" dirty="0"/>
          </a:p>
        </p:txBody>
      </p:sp>
    </p:spTree>
    <p:extLst>
      <p:ext uri="{BB962C8B-B14F-4D97-AF65-F5344CB8AC3E}">
        <p14:creationId xmlns:p14="http://schemas.microsoft.com/office/powerpoint/2010/main" val="174455161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“Upstream” Supply Chain Integrity</a:t>
            </a:r>
            <a:endParaRPr lang="en-US" dirty="0"/>
          </a:p>
        </p:txBody>
      </p:sp>
      <p:sp>
        <p:nvSpPr>
          <p:cNvPr id="4" name="Content Placeholder 3"/>
          <p:cNvSpPr>
            <a:spLocks noGrp="1"/>
          </p:cNvSpPr>
          <p:nvPr>
            <p:ph idx="1"/>
          </p:nvPr>
        </p:nvSpPr>
        <p:spPr/>
        <p:txBody>
          <a:bodyPr/>
          <a:lstStyle/>
          <a:p>
            <a:r>
              <a:rPr lang="en-US" dirty="0" smtClean="0"/>
              <a:t>Counterfeit and tampering risks exist for a manufacturer’s supply chains, which are typically called “upstream” supply chains.</a:t>
            </a:r>
          </a:p>
          <a:p>
            <a:r>
              <a:rPr lang="en-US" dirty="0" smtClean="0"/>
              <a:t>Selection criteria should include requirements for manufacturer SCRM practices for those upstream supply chains.</a:t>
            </a:r>
          </a:p>
          <a:p>
            <a:endParaRPr lang="en-US" dirty="0"/>
          </a:p>
        </p:txBody>
      </p:sp>
      <p:sp>
        <p:nvSpPr>
          <p:cNvPr id="14" name="Oval 13"/>
          <p:cNvSpPr/>
          <p:nvPr/>
        </p:nvSpPr>
        <p:spPr bwMode="auto">
          <a:xfrm>
            <a:off x="1219200" y="3553588"/>
            <a:ext cx="6526970" cy="2618612"/>
          </a:xfrm>
          <a:prstGeom prst="ellipse">
            <a:avLst/>
          </a:prstGeom>
          <a:noFill/>
          <a:ln w="31750" cap="flat" cmpd="sng" algn="ctr">
            <a:solidFill>
              <a:srgbClr val="C00000"/>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grpSp>
        <p:nvGrpSpPr>
          <p:cNvPr id="13" name="Group 12"/>
          <p:cNvGrpSpPr/>
          <p:nvPr/>
        </p:nvGrpSpPr>
        <p:grpSpPr>
          <a:xfrm>
            <a:off x="1873018" y="3911230"/>
            <a:ext cx="4962412" cy="1903329"/>
            <a:chOff x="2114123" y="3878416"/>
            <a:chExt cx="4962412" cy="1903329"/>
          </a:xfrm>
        </p:grpSpPr>
        <p:grpSp>
          <p:nvGrpSpPr>
            <p:cNvPr id="6" name="Group 5"/>
            <p:cNvGrpSpPr/>
            <p:nvPr/>
          </p:nvGrpSpPr>
          <p:grpSpPr>
            <a:xfrm>
              <a:off x="4753025" y="4219931"/>
              <a:ext cx="2323510" cy="1253635"/>
              <a:chOff x="4571998" y="4176264"/>
              <a:chExt cx="2323510" cy="1253635"/>
            </a:xfrm>
          </p:grpSpPr>
          <p:sp>
            <p:nvSpPr>
              <p:cNvPr id="15" name="Rounded Rectangle 14"/>
              <p:cNvSpPr/>
              <p:nvPr/>
            </p:nvSpPr>
            <p:spPr bwMode="auto">
              <a:xfrm>
                <a:off x="4571998" y="4176264"/>
                <a:ext cx="2323510" cy="1253635"/>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6" name="TextBox 15"/>
              <p:cNvSpPr txBox="1"/>
              <p:nvPr/>
            </p:nvSpPr>
            <p:spPr>
              <a:xfrm>
                <a:off x="4716245" y="4295250"/>
                <a:ext cx="2035017" cy="1015663"/>
              </a:xfrm>
              <a:prstGeom prst="rect">
                <a:avLst/>
              </a:prstGeom>
              <a:solidFill>
                <a:schemeClr val="bg1"/>
              </a:solidFill>
            </p:spPr>
            <p:txBody>
              <a:bodyPr wrap="square" rtlCol="0">
                <a:spAutoFit/>
              </a:bodyPr>
              <a:lstStyle/>
              <a:p>
                <a:pPr marL="91440" indent="-173736" algn="l">
                  <a:spcBef>
                    <a:spcPts val="0"/>
                  </a:spcBef>
                  <a:spcAft>
                    <a:spcPts val="600"/>
                  </a:spcAft>
                </a:pPr>
                <a:r>
                  <a:rPr lang="en-US" sz="2000" b="0" i="1" dirty="0" smtClean="0">
                    <a:solidFill>
                      <a:srgbClr val="0000FF"/>
                    </a:solidFill>
                  </a:rPr>
                  <a:t>Manufacture and/or System Development</a:t>
                </a:r>
              </a:p>
            </p:txBody>
          </p:sp>
        </p:grpSp>
        <p:grpSp>
          <p:nvGrpSpPr>
            <p:cNvPr id="10" name="Group 9"/>
            <p:cNvGrpSpPr/>
            <p:nvPr/>
          </p:nvGrpSpPr>
          <p:grpSpPr>
            <a:xfrm>
              <a:off x="2114123" y="4646693"/>
              <a:ext cx="1424584" cy="400110"/>
              <a:chOff x="2114123" y="4555035"/>
              <a:chExt cx="1424584" cy="400110"/>
            </a:xfrm>
          </p:grpSpPr>
          <p:sp>
            <p:nvSpPr>
              <p:cNvPr id="17" name="Rounded Rectangle 16"/>
              <p:cNvSpPr/>
              <p:nvPr/>
            </p:nvSpPr>
            <p:spPr bwMode="auto">
              <a:xfrm>
                <a:off x="2114123" y="4557561"/>
                <a:ext cx="1424584" cy="395058"/>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8" name="TextBox 17"/>
              <p:cNvSpPr txBox="1"/>
              <p:nvPr/>
            </p:nvSpPr>
            <p:spPr>
              <a:xfrm>
                <a:off x="2153104" y="4555035"/>
                <a:ext cx="1346622" cy="400110"/>
              </a:xfrm>
              <a:prstGeom prst="rect">
                <a:avLst/>
              </a:prstGeom>
              <a:noFill/>
            </p:spPr>
            <p:txBody>
              <a:bodyPr wrap="square" rtlCol="0">
                <a:spAutoFit/>
              </a:bodyPr>
              <a:lstStyle/>
              <a:p>
                <a:pPr algn="ctr"/>
                <a:r>
                  <a:rPr lang="en-US" sz="2000" b="0" dirty="0" smtClean="0">
                    <a:solidFill>
                      <a:srgbClr val="0000FF"/>
                    </a:solidFill>
                  </a:rPr>
                  <a:t>Suppliers</a:t>
                </a:r>
              </a:p>
            </p:txBody>
          </p:sp>
        </p:grpSp>
        <p:cxnSp>
          <p:nvCxnSpPr>
            <p:cNvPr id="19" name="Straight Arrow Connector 18"/>
            <p:cNvCxnSpPr>
              <a:stCxn id="17" idx="3"/>
              <a:endCxn id="15" idx="1"/>
            </p:cNvCxnSpPr>
            <p:nvPr/>
          </p:nvCxnSpPr>
          <p:spPr bwMode="auto">
            <a:xfrm>
              <a:off x="3538707" y="4846748"/>
              <a:ext cx="1214318" cy="1"/>
            </a:xfrm>
            <a:prstGeom prst="straightConnector1">
              <a:avLst/>
            </a:prstGeom>
            <a:noFill/>
            <a:ln w="25400" cap="flat" cmpd="sng" algn="ctr">
              <a:solidFill>
                <a:schemeClr val="tx1"/>
              </a:solidFill>
              <a:prstDash val="solid"/>
              <a:round/>
              <a:headEnd type="none" w="med" len="med"/>
              <a:tailEnd type="triangle" w="lg" len="lg"/>
            </a:ln>
            <a:effectLst/>
          </p:spPr>
        </p:cxnSp>
        <p:sp>
          <p:nvSpPr>
            <p:cNvPr id="20" name="TextBox 19"/>
            <p:cNvSpPr txBox="1"/>
            <p:nvPr/>
          </p:nvSpPr>
          <p:spPr>
            <a:xfrm>
              <a:off x="2978203" y="3878416"/>
              <a:ext cx="1745587" cy="400110"/>
            </a:xfrm>
            <a:prstGeom prst="rect">
              <a:avLst/>
            </a:prstGeom>
            <a:noFill/>
          </p:spPr>
          <p:txBody>
            <a:bodyPr wrap="square" rtlCol="0">
              <a:spAutoFit/>
            </a:bodyPr>
            <a:lstStyle/>
            <a:p>
              <a:pPr algn="ctr"/>
              <a:r>
                <a:rPr lang="en-US" sz="2000" b="0" dirty="0" smtClean="0">
                  <a:solidFill>
                    <a:srgbClr val="C00000"/>
                  </a:solidFill>
                </a:rPr>
                <a:t>Counterfeits</a:t>
              </a:r>
            </a:p>
          </p:txBody>
        </p:sp>
        <p:sp>
          <p:nvSpPr>
            <p:cNvPr id="21" name="TextBox 20"/>
            <p:cNvSpPr txBox="1"/>
            <p:nvPr/>
          </p:nvSpPr>
          <p:spPr>
            <a:xfrm>
              <a:off x="3052925" y="5381635"/>
              <a:ext cx="1596142" cy="400110"/>
            </a:xfrm>
            <a:prstGeom prst="rect">
              <a:avLst/>
            </a:prstGeom>
            <a:noFill/>
          </p:spPr>
          <p:txBody>
            <a:bodyPr wrap="square" rtlCol="0">
              <a:spAutoFit/>
            </a:bodyPr>
            <a:lstStyle/>
            <a:p>
              <a:pPr algn="ctr"/>
              <a:r>
                <a:rPr lang="en-US" sz="2000" dirty="0" smtClean="0">
                  <a:solidFill>
                    <a:srgbClr val="C00000"/>
                  </a:solidFill>
                </a:rPr>
                <a:t>Tampering</a:t>
              </a:r>
            </a:p>
          </p:txBody>
        </p:sp>
        <p:cxnSp>
          <p:nvCxnSpPr>
            <p:cNvPr id="22" name="Straight Arrow Connector 21"/>
            <p:cNvCxnSpPr>
              <a:stCxn id="20" idx="2"/>
              <a:endCxn id="17" idx="0"/>
            </p:cNvCxnSpPr>
            <p:nvPr/>
          </p:nvCxnSpPr>
          <p:spPr bwMode="auto">
            <a:xfrm flipH="1">
              <a:off x="2826415" y="4278526"/>
              <a:ext cx="1024582" cy="370693"/>
            </a:xfrm>
            <a:prstGeom prst="straightConnector1">
              <a:avLst/>
            </a:prstGeom>
            <a:noFill/>
            <a:ln w="25400" cap="flat" cmpd="sng" algn="ctr">
              <a:solidFill>
                <a:srgbClr val="C00000"/>
              </a:solidFill>
              <a:prstDash val="solid"/>
              <a:round/>
              <a:headEnd type="none" w="med" len="med"/>
              <a:tailEnd type="triangle" w="lg" len="lg"/>
            </a:ln>
            <a:effectLst/>
          </p:spPr>
        </p:cxnSp>
        <p:cxnSp>
          <p:nvCxnSpPr>
            <p:cNvPr id="23" name="Straight Arrow Connector 22"/>
            <p:cNvCxnSpPr>
              <a:stCxn id="20" idx="2"/>
            </p:cNvCxnSpPr>
            <p:nvPr/>
          </p:nvCxnSpPr>
          <p:spPr bwMode="auto">
            <a:xfrm>
              <a:off x="3850997" y="4278526"/>
              <a:ext cx="1059327" cy="377683"/>
            </a:xfrm>
            <a:prstGeom prst="straightConnector1">
              <a:avLst/>
            </a:prstGeom>
            <a:noFill/>
            <a:ln w="25400" cap="flat" cmpd="sng" algn="ctr">
              <a:solidFill>
                <a:srgbClr val="C00000"/>
              </a:solidFill>
              <a:prstDash val="solid"/>
              <a:round/>
              <a:headEnd type="none" w="med" len="med"/>
              <a:tailEnd type="triangle" w="lg" len="lg"/>
            </a:ln>
            <a:effectLst/>
          </p:spPr>
        </p:cxnSp>
        <p:cxnSp>
          <p:nvCxnSpPr>
            <p:cNvPr id="24" name="Straight Arrow Connector 23"/>
            <p:cNvCxnSpPr>
              <a:stCxn id="21" idx="0"/>
              <a:endCxn id="17" idx="2"/>
            </p:cNvCxnSpPr>
            <p:nvPr/>
          </p:nvCxnSpPr>
          <p:spPr bwMode="auto">
            <a:xfrm flipH="1" flipV="1">
              <a:off x="2826415" y="5044277"/>
              <a:ext cx="1024581" cy="337358"/>
            </a:xfrm>
            <a:prstGeom prst="straightConnector1">
              <a:avLst/>
            </a:prstGeom>
            <a:noFill/>
            <a:ln w="25400" cap="flat" cmpd="sng" algn="ctr">
              <a:solidFill>
                <a:srgbClr val="C00000"/>
              </a:solidFill>
              <a:prstDash val="solid"/>
              <a:round/>
              <a:headEnd type="none" w="med" len="med"/>
              <a:tailEnd type="triangle" w="lg" len="lg"/>
            </a:ln>
            <a:effectLst/>
          </p:spPr>
        </p:cxnSp>
        <p:cxnSp>
          <p:nvCxnSpPr>
            <p:cNvPr id="25" name="Straight Arrow Connector 24"/>
            <p:cNvCxnSpPr>
              <a:stCxn id="21" idx="0"/>
            </p:cNvCxnSpPr>
            <p:nvPr/>
          </p:nvCxnSpPr>
          <p:spPr bwMode="auto">
            <a:xfrm flipV="1">
              <a:off x="3850996" y="5060759"/>
              <a:ext cx="1059328" cy="320876"/>
            </a:xfrm>
            <a:prstGeom prst="straightConnector1">
              <a:avLst/>
            </a:prstGeom>
            <a:noFill/>
            <a:ln w="25400" cap="flat" cmpd="sng" algn="ctr">
              <a:solidFill>
                <a:srgbClr val="C00000"/>
              </a:solidFill>
              <a:prstDash val="solid"/>
              <a:round/>
              <a:headEnd type="none" w="med" len="med"/>
              <a:tailEnd type="triangle" w="lg" len="lg"/>
            </a:ln>
            <a:effectLst/>
          </p:spPr>
        </p:cxnSp>
      </p:grpSp>
    </p:spTree>
    <p:extLst>
      <p:ext uri="{BB962C8B-B14F-4D97-AF65-F5344CB8AC3E}">
        <p14:creationId xmlns:p14="http://schemas.microsoft.com/office/powerpoint/2010/main" val="127603784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Counterfeiting in DoD Supply Chains</a:t>
            </a:r>
            <a:endParaRPr lang="en-US" dirty="0"/>
          </a:p>
        </p:txBody>
      </p:sp>
      <p:sp>
        <p:nvSpPr>
          <p:cNvPr id="3" name="Content Placeholder 2"/>
          <p:cNvSpPr>
            <a:spLocks noGrp="1"/>
          </p:cNvSpPr>
          <p:nvPr>
            <p:ph idx="1"/>
          </p:nvPr>
        </p:nvSpPr>
        <p:spPr/>
        <p:txBody>
          <a:bodyPr/>
          <a:lstStyle/>
          <a:p>
            <a:r>
              <a:rPr lang="en-US" sz="2400" dirty="0" smtClean="0"/>
              <a:t>The material on the current state of counterfeits in DoD supply chains is drawn from the report, Inquiry into Counterfeit Electronic Parts in the Department of Defense Supply Chain, published by, Committee on Armed Services, United States Senate on May 21, 2012</a:t>
            </a:r>
            <a:r>
              <a:rPr lang="en-US" sz="2400" baseline="30000" dirty="0" smtClean="0"/>
              <a:t>1</a:t>
            </a:r>
            <a:r>
              <a:rPr lang="en-US" sz="2400" dirty="0" smtClean="0"/>
              <a:t>. </a:t>
            </a:r>
          </a:p>
          <a:p>
            <a:pPr lvl="1"/>
            <a:r>
              <a:rPr lang="en-US" sz="2000" dirty="0" smtClean="0"/>
              <a:t>The committee identified 1800 DoD cases of suspect counterfeit parts  with the total number of items numbering over 1,000,000. </a:t>
            </a:r>
          </a:p>
          <a:p>
            <a:pPr lvl="1"/>
            <a:r>
              <a:rPr lang="en-US" sz="2000" dirty="0" smtClean="0"/>
              <a:t>These 1800 cases involved over 650 companies each with their own supply chains</a:t>
            </a:r>
          </a:p>
          <a:p>
            <a:pPr lvl="1"/>
            <a:r>
              <a:rPr lang="en-US" sz="2000" dirty="0" smtClean="0"/>
              <a:t>An in-depth history is provided for four of the cases. </a:t>
            </a:r>
          </a:p>
          <a:p>
            <a:pPr lvl="1"/>
            <a:r>
              <a:rPr lang="en-US" sz="2000" dirty="0" smtClean="0"/>
              <a:t>A GAO report on on-line sales of counterfeit parts is included.</a:t>
            </a:r>
          </a:p>
          <a:p>
            <a:pPr marL="283464" lvl="1" indent="0">
              <a:buNone/>
            </a:pPr>
            <a:endParaRPr lang="en-US" dirty="0" smtClean="0"/>
          </a:p>
          <a:p>
            <a:r>
              <a:rPr lang="en-US" sz="1400" i="1" baseline="30000" dirty="0"/>
              <a:t>1</a:t>
            </a:r>
            <a:r>
              <a:rPr lang="en-US" sz="1400" i="1" dirty="0"/>
              <a:t> </a:t>
            </a:r>
            <a:r>
              <a:rPr lang="en-US" sz="1400" i="1" dirty="0">
                <a:hlinkClick r:id="rId3"/>
              </a:rPr>
              <a:t>http://</a:t>
            </a:r>
            <a:r>
              <a:rPr lang="en-US" sz="1400" i="1" dirty="0" smtClean="0">
                <a:hlinkClick r:id="rId3"/>
              </a:rPr>
              <a:t>www.gpo.gov/fdsys/pkg/CRPT-112srpt167/pdf/CRPT-112srpt167.pdf</a:t>
            </a:r>
            <a:endParaRPr lang="en-US" sz="1400" i="1" dirty="0" smtClean="0"/>
          </a:p>
          <a:p>
            <a:endParaRPr lang="en-US" sz="1400" dirty="0" smtClean="0"/>
          </a:p>
          <a:p>
            <a:pPr lvl="1"/>
            <a:endParaRPr lang="en-US" dirty="0" smtClean="0"/>
          </a:p>
          <a:p>
            <a:endParaRPr lang="en-US" dirty="0" smtClean="0"/>
          </a:p>
          <a:p>
            <a:endParaRPr lang="en-US" dirty="0"/>
          </a:p>
        </p:txBody>
      </p:sp>
    </p:spTree>
    <p:extLst>
      <p:ext uri="{BB962C8B-B14F-4D97-AF65-F5344CB8AC3E}">
        <p14:creationId xmlns:p14="http://schemas.microsoft.com/office/powerpoint/2010/main" val="214981127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Senate Report on DoD Counterfeit Incidents</a:t>
            </a:r>
            <a:endParaRPr lang="en-US" dirty="0"/>
          </a:p>
        </p:txBody>
      </p:sp>
      <p:sp>
        <p:nvSpPr>
          <p:cNvPr id="3" name="Content Placeholder 2"/>
          <p:cNvSpPr>
            <a:spLocks noGrp="1"/>
          </p:cNvSpPr>
          <p:nvPr>
            <p:ph idx="1"/>
          </p:nvPr>
        </p:nvSpPr>
        <p:spPr/>
        <p:txBody>
          <a:bodyPr/>
          <a:lstStyle/>
          <a:p>
            <a:r>
              <a:rPr lang="en-US" dirty="0" smtClean="0"/>
              <a:t>Sources</a:t>
            </a:r>
          </a:p>
          <a:p>
            <a:pPr lvl="1"/>
            <a:r>
              <a:rPr lang="en-US" dirty="0" smtClean="0"/>
              <a:t>The Committee tracked well over 100 of the approximately 1,800 cases of suspect counterfeit parts back through the supply chain. </a:t>
            </a:r>
          </a:p>
          <a:p>
            <a:pPr lvl="1"/>
            <a:r>
              <a:rPr lang="en-US" dirty="0" smtClean="0"/>
              <a:t>More than 70 percent of the suspect parts are traced to China.</a:t>
            </a:r>
          </a:p>
          <a:p>
            <a:pPr lvl="1"/>
            <a:r>
              <a:rPr lang="en-US" dirty="0" smtClean="0"/>
              <a:t>80% of the supply chains started with a U.S supplier.</a:t>
            </a:r>
          </a:p>
          <a:p>
            <a:pPr lvl="1"/>
            <a:r>
              <a:rPr lang="en-US" dirty="0" smtClean="0">
                <a:solidFill>
                  <a:srgbClr val="990000"/>
                </a:solidFill>
              </a:rPr>
              <a:t>Complex supply chains mask the true origin of parts.</a:t>
            </a:r>
          </a:p>
          <a:p>
            <a:pPr lvl="2"/>
            <a:r>
              <a:rPr lang="en-US" dirty="0" smtClean="0"/>
              <a:t>In one case, the part had exchanged hands five times and went through four states and three countries after leaving the original supplier in China before it reached the subcontractor who built the hardware device.</a:t>
            </a:r>
          </a:p>
          <a:p>
            <a:pPr lvl="2"/>
            <a:r>
              <a:rPr lang="en-US" dirty="0" smtClean="0">
                <a:solidFill>
                  <a:srgbClr val="990000"/>
                </a:solidFill>
              </a:rPr>
              <a:t>Contractors were often not aware of the sources of electronic parts.</a:t>
            </a:r>
          </a:p>
          <a:p>
            <a:endParaRPr lang="en-US" dirty="0" smtClean="0"/>
          </a:p>
        </p:txBody>
      </p:sp>
    </p:spTree>
    <p:extLst>
      <p:ext uri="{BB962C8B-B14F-4D97-AF65-F5344CB8AC3E}">
        <p14:creationId xmlns:p14="http://schemas.microsoft.com/office/powerpoint/2010/main" val="78296065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Software-Based Threats – Attacker Objectives</a:t>
            </a:r>
            <a:r>
              <a:rPr lang="en-US" baseline="30000" dirty="0" smtClean="0"/>
              <a:t>1</a:t>
            </a:r>
            <a:endParaRPr lang="en-US" baseline="30000" dirty="0"/>
          </a:p>
        </p:txBody>
      </p:sp>
      <p:sp>
        <p:nvSpPr>
          <p:cNvPr id="3" name="Content Placeholder 2"/>
          <p:cNvSpPr>
            <a:spLocks noGrp="1"/>
          </p:cNvSpPr>
          <p:nvPr>
            <p:ph idx="1"/>
          </p:nvPr>
        </p:nvSpPr>
        <p:spPr/>
        <p:txBody>
          <a:bodyPr/>
          <a:lstStyle/>
          <a:p>
            <a:r>
              <a:rPr lang="en-US" sz="2400" dirty="0" smtClean="0"/>
              <a:t>General threats</a:t>
            </a:r>
          </a:p>
          <a:p>
            <a:pPr lvl="1"/>
            <a:r>
              <a:rPr lang="en-US" sz="2000" dirty="0" smtClean="0"/>
              <a:t>Tamper with data – integrity </a:t>
            </a:r>
          </a:p>
          <a:p>
            <a:pPr lvl="1"/>
            <a:r>
              <a:rPr lang="en-US" sz="2000" dirty="0" smtClean="0"/>
              <a:t>Disclose information – confidentiality </a:t>
            </a:r>
          </a:p>
          <a:p>
            <a:pPr lvl="1"/>
            <a:r>
              <a:rPr lang="en-US" sz="2000" dirty="0" smtClean="0"/>
              <a:t>Deny access to a service – availability  </a:t>
            </a:r>
          </a:p>
          <a:p>
            <a:r>
              <a:rPr lang="en-US" sz="2400" dirty="0" smtClean="0"/>
              <a:t>A successful attack frequently depends on </a:t>
            </a:r>
          </a:p>
          <a:p>
            <a:pPr lvl="1"/>
            <a:r>
              <a:rPr lang="en-US" sz="2000" dirty="0" smtClean="0"/>
              <a:t>spoofing  an  identity to gain illegal access </a:t>
            </a:r>
          </a:p>
          <a:p>
            <a:pPr lvl="1"/>
            <a:r>
              <a:rPr lang="en-US" sz="2000" dirty="0" smtClean="0"/>
              <a:t>an elevation of privilege is where an attacker gains additional access rights. </a:t>
            </a:r>
          </a:p>
          <a:p>
            <a:pPr lvl="2"/>
            <a:r>
              <a:rPr lang="en-US" sz="1800" dirty="0" smtClean="0"/>
              <a:t>The attacker  cannot log into a computer to run malicious software and instead incorporates it in a web page. </a:t>
            </a:r>
          </a:p>
          <a:p>
            <a:pPr lvl="2"/>
            <a:r>
              <a:rPr lang="en-US" sz="1800" dirty="0" smtClean="0"/>
              <a:t>A user is persuaded to follow a  link and runs that software for the attacker when the browser loads that page.</a:t>
            </a:r>
          </a:p>
          <a:p>
            <a:pPr lvl="2"/>
            <a:r>
              <a:rPr lang="en-US" sz="1800" dirty="0" smtClean="0"/>
              <a:t>The software ran using that user’s access privileges, i.e. the attacker has gone from no privileges to obtaining that user’s access rights. </a:t>
            </a:r>
          </a:p>
          <a:p>
            <a:r>
              <a:rPr lang="en-US" sz="1400" i="1" baseline="30000" dirty="0" smtClean="0"/>
              <a:t>1</a:t>
            </a:r>
            <a:r>
              <a:rPr lang="en-US" sz="1400" i="1" dirty="0" smtClean="0"/>
              <a:t> These items appear in Microsoft’s STRIDE Threat Model, which is discussed elsewhere in the course.</a:t>
            </a:r>
          </a:p>
          <a:p>
            <a:pPr lvl="1"/>
            <a:endParaRPr lang="en-US" dirty="0"/>
          </a:p>
        </p:txBody>
      </p:sp>
    </p:spTree>
    <p:extLst>
      <p:ext uri="{BB962C8B-B14F-4D97-AF65-F5344CB8AC3E}">
        <p14:creationId xmlns:p14="http://schemas.microsoft.com/office/powerpoint/2010/main" val="65593116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Threats</a:t>
            </a:r>
            <a:endParaRPr lang="en-US" dirty="0"/>
          </a:p>
        </p:txBody>
      </p:sp>
      <p:sp>
        <p:nvSpPr>
          <p:cNvPr id="3" name="Content Placeholder 2"/>
          <p:cNvSpPr>
            <a:spLocks noGrp="1"/>
          </p:cNvSpPr>
          <p:nvPr>
            <p:ph idx="1"/>
          </p:nvPr>
        </p:nvSpPr>
        <p:spPr/>
        <p:txBody>
          <a:bodyPr/>
          <a:lstStyle/>
          <a:p>
            <a:r>
              <a:rPr lang="en-US" sz="2400" dirty="0" smtClean="0"/>
              <a:t>Disclosure of Information</a:t>
            </a:r>
          </a:p>
          <a:p>
            <a:pPr lvl="1"/>
            <a:r>
              <a:rPr lang="en-US" sz="2000" dirty="0" smtClean="0"/>
              <a:t>An attack obtained access to a Google software development site which contained the code that managed user access privileges. Knowledge of that code could enable other attacks.</a:t>
            </a:r>
          </a:p>
          <a:p>
            <a:pPr lvl="1"/>
            <a:r>
              <a:rPr lang="en-US" sz="2000" dirty="0" smtClean="0"/>
              <a:t>RSA sells user authentication products used by many large firms include DoD The attack compromised the RSA development site and used the information to accessed development site for DoD contractors that used RSA products.</a:t>
            </a:r>
          </a:p>
          <a:p>
            <a:r>
              <a:rPr lang="en-US" sz="2400" dirty="0" smtClean="0"/>
              <a:t>Denial of Service</a:t>
            </a:r>
          </a:p>
          <a:p>
            <a:pPr lvl="1"/>
            <a:r>
              <a:rPr lang="en-US" sz="2000" dirty="0" smtClean="0"/>
              <a:t>In October 2012, attackers overloaded the servers several banks that prevented bank customers from accessing their accounts. This attack was in response to the You-Tube video on Mohammad. </a:t>
            </a:r>
          </a:p>
          <a:p>
            <a:r>
              <a:rPr lang="en-US" sz="2400" dirty="0" smtClean="0"/>
              <a:t>Data Tampering</a:t>
            </a:r>
          </a:p>
          <a:p>
            <a:pPr lvl="1"/>
            <a:r>
              <a:rPr lang="en-US" sz="2000" dirty="0" smtClean="0"/>
              <a:t>An attack in 2011 targeted an Iranian nuclear facility and tampered with the systems so that over time over 1000 centrifuges were damaged.</a:t>
            </a:r>
            <a:endParaRPr lang="en-US" dirty="0" smtClean="0"/>
          </a:p>
        </p:txBody>
      </p:sp>
    </p:spTree>
    <p:extLst>
      <p:ext uri="{BB962C8B-B14F-4D97-AF65-F5344CB8AC3E}">
        <p14:creationId xmlns:p14="http://schemas.microsoft.com/office/powerpoint/2010/main" val="79564403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Software-Based Threats</a:t>
            </a:r>
            <a:endParaRPr lang="en-US" dirty="0"/>
          </a:p>
        </p:txBody>
      </p:sp>
      <p:sp>
        <p:nvSpPr>
          <p:cNvPr id="76" name="TextBox 75"/>
          <p:cNvSpPr txBox="1"/>
          <p:nvPr/>
        </p:nvSpPr>
        <p:spPr>
          <a:xfrm>
            <a:off x="3505200" y="3732074"/>
            <a:ext cx="2461170" cy="1754326"/>
          </a:xfrm>
          <a:prstGeom prst="rect">
            <a:avLst/>
          </a:prstGeom>
          <a:noFill/>
        </p:spPr>
        <p:txBody>
          <a:bodyPr wrap="square" rtlCol="0">
            <a:spAutoFit/>
          </a:bodyPr>
          <a:lstStyle/>
          <a:p>
            <a:pPr marL="182880" indent="-91440" algn="l"/>
            <a:r>
              <a:rPr lang="en-US" sz="1800" dirty="0" smtClean="0"/>
              <a:t>In the Google and RSA examples, the supply chain was secure and the software was authentic.</a:t>
            </a:r>
            <a:endParaRPr lang="en-US" sz="1800" dirty="0"/>
          </a:p>
        </p:txBody>
      </p:sp>
      <p:cxnSp>
        <p:nvCxnSpPr>
          <p:cNvPr id="77" name="Straight Connector 76"/>
          <p:cNvCxnSpPr/>
          <p:nvPr/>
        </p:nvCxnSpPr>
        <p:spPr bwMode="auto">
          <a:xfrm>
            <a:off x="2320880" y="1232188"/>
            <a:ext cx="1" cy="4478743"/>
          </a:xfrm>
          <a:prstGeom prst="line">
            <a:avLst/>
          </a:prstGeom>
          <a:solidFill>
            <a:srgbClr val="5CA1FB"/>
          </a:solidFill>
          <a:ln w="38100" cap="flat" cmpd="sng" algn="ctr">
            <a:solidFill>
              <a:schemeClr val="tx1"/>
            </a:solidFill>
            <a:prstDash val="solid"/>
            <a:round/>
            <a:headEnd type="none" w="med" len="med"/>
            <a:tailEnd type="none" w="med" len="med"/>
          </a:ln>
          <a:effectLst/>
        </p:spPr>
      </p:cxnSp>
      <p:sp>
        <p:nvSpPr>
          <p:cNvPr id="26" name="Rounded Rectangle 25"/>
          <p:cNvSpPr/>
          <p:nvPr/>
        </p:nvSpPr>
        <p:spPr bwMode="auto">
          <a:xfrm>
            <a:off x="878914" y="2703067"/>
            <a:ext cx="2962656" cy="1013601"/>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27" name="TextBox 26"/>
          <p:cNvSpPr txBox="1"/>
          <p:nvPr/>
        </p:nvSpPr>
        <p:spPr>
          <a:xfrm>
            <a:off x="1006930" y="2748202"/>
            <a:ext cx="2706624" cy="923330"/>
          </a:xfrm>
          <a:prstGeom prst="rect">
            <a:avLst/>
          </a:prstGeom>
          <a:solidFill>
            <a:schemeClr val="bg1"/>
          </a:solidFill>
        </p:spPr>
        <p:txBody>
          <a:bodyPr wrap="square" rtlCol="0">
            <a:spAutoFit/>
          </a:bodyPr>
          <a:lstStyle/>
          <a:p>
            <a:pPr marL="91440" indent="-173736" algn="l">
              <a:spcBef>
                <a:spcPts val="0"/>
              </a:spcBef>
              <a:spcAft>
                <a:spcPts val="600"/>
              </a:spcAft>
            </a:pPr>
            <a:r>
              <a:rPr lang="en-US" sz="1800" dirty="0" smtClean="0">
                <a:solidFill>
                  <a:srgbClr val="0000FF"/>
                </a:solidFill>
              </a:rPr>
              <a:t>Software system development and integration</a:t>
            </a:r>
          </a:p>
        </p:txBody>
      </p:sp>
      <p:grpSp>
        <p:nvGrpSpPr>
          <p:cNvPr id="73" name="Group 72"/>
          <p:cNvGrpSpPr/>
          <p:nvPr/>
        </p:nvGrpSpPr>
        <p:grpSpPr>
          <a:xfrm>
            <a:off x="1618853" y="4160604"/>
            <a:ext cx="1404055" cy="531266"/>
            <a:chOff x="1110545" y="3888334"/>
            <a:chExt cx="1404055" cy="531266"/>
          </a:xfrm>
        </p:grpSpPr>
        <p:sp>
          <p:nvSpPr>
            <p:cNvPr id="38" name="Rounded Rectangle 37"/>
            <p:cNvSpPr/>
            <p:nvPr/>
          </p:nvSpPr>
          <p:spPr bwMode="auto">
            <a:xfrm>
              <a:off x="1110545" y="3888334"/>
              <a:ext cx="1404055" cy="531266"/>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39" name="TextBox 38"/>
            <p:cNvSpPr txBox="1"/>
            <p:nvPr/>
          </p:nvSpPr>
          <p:spPr>
            <a:xfrm>
              <a:off x="1136322" y="3969301"/>
              <a:ext cx="1352501" cy="369332"/>
            </a:xfrm>
            <a:prstGeom prst="rect">
              <a:avLst/>
            </a:prstGeom>
            <a:noFill/>
          </p:spPr>
          <p:txBody>
            <a:bodyPr wrap="square" rtlCol="0">
              <a:spAutoFit/>
            </a:bodyPr>
            <a:lstStyle/>
            <a:p>
              <a:pPr algn="ctr"/>
              <a:r>
                <a:rPr lang="en-US" sz="1800" dirty="0" smtClean="0">
                  <a:solidFill>
                    <a:srgbClr val="0000FF"/>
                  </a:solidFill>
                </a:rPr>
                <a:t>Acquirer</a:t>
              </a:r>
              <a:endParaRPr lang="en-US" sz="1400" dirty="0" smtClean="0">
                <a:solidFill>
                  <a:srgbClr val="0000FF"/>
                </a:solidFill>
              </a:endParaRPr>
            </a:p>
          </p:txBody>
        </p:sp>
      </p:grpSp>
      <p:sp>
        <p:nvSpPr>
          <p:cNvPr id="62" name="Rounded Rectangle 61"/>
          <p:cNvSpPr/>
          <p:nvPr/>
        </p:nvSpPr>
        <p:spPr bwMode="auto">
          <a:xfrm>
            <a:off x="838200" y="1207736"/>
            <a:ext cx="2965360" cy="864666"/>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63" name="TextBox 62"/>
          <p:cNvSpPr txBox="1"/>
          <p:nvPr/>
        </p:nvSpPr>
        <p:spPr>
          <a:xfrm>
            <a:off x="966659" y="1316904"/>
            <a:ext cx="2708442" cy="646331"/>
          </a:xfrm>
          <a:prstGeom prst="rect">
            <a:avLst/>
          </a:prstGeom>
          <a:solidFill>
            <a:schemeClr val="bg1"/>
          </a:solidFill>
        </p:spPr>
        <p:txBody>
          <a:bodyPr wrap="square" rtlCol="0">
            <a:spAutoFit/>
          </a:bodyPr>
          <a:lstStyle/>
          <a:p>
            <a:pPr marL="182880" indent="-91440" algn="ctr"/>
            <a:r>
              <a:rPr lang="en-US" sz="1800" dirty="0">
                <a:solidFill>
                  <a:srgbClr val="0000FF"/>
                </a:solidFill>
              </a:rPr>
              <a:t>S</a:t>
            </a:r>
            <a:r>
              <a:rPr lang="en-US" sz="1800" dirty="0" smtClean="0">
                <a:solidFill>
                  <a:srgbClr val="0000FF"/>
                </a:solidFill>
              </a:rPr>
              <a:t>oftware component developers</a:t>
            </a:r>
          </a:p>
        </p:txBody>
      </p:sp>
      <p:grpSp>
        <p:nvGrpSpPr>
          <p:cNvPr id="72" name="Group 71"/>
          <p:cNvGrpSpPr/>
          <p:nvPr/>
        </p:nvGrpSpPr>
        <p:grpSpPr>
          <a:xfrm>
            <a:off x="1618853" y="5322536"/>
            <a:ext cx="1404055" cy="773464"/>
            <a:chOff x="1143000" y="5105400"/>
            <a:chExt cx="1404055" cy="773464"/>
          </a:xfrm>
        </p:grpSpPr>
        <p:sp>
          <p:nvSpPr>
            <p:cNvPr id="66" name="Rounded Rectangle 65"/>
            <p:cNvSpPr/>
            <p:nvPr/>
          </p:nvSpPr>
          <p:spPr bwMode="auto">
            <a:xfrm>
              <a:off x="1143000" y="5105400"/>
              <a:ext cx="1404055" cy="773464"/>
            </a:xfrm>
            <a:prstGeom prst="roundRect">
              <a:avLst/>
            </a:prstGeom>
            <a:solidFill>
              <a:schemeClr val="bg1"/>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67" name="TextBox 66"/>
            <p:cNvSpPr txBox="1"/>
            <p:nvPr/>
          </p:nvSpPr>
          <p:spPr>
            <a:xfrm>
              <a:off x="1168777" y="5168967"/>
              <a:ext cx="1352501" cy="646331"/>
            </a:xfrm>
            <a:prstGeom prst="rect">
              <a:avLst/>
            </a:prstGeom>
            <a:noFill/>
          </p:spPr>
          <p:txBody>
            <a:bodyPr wrap="square" rtlCol="0">
              <a:spAutoFit/>
            </a:bodyPr>
            <a:lstStyle/>
            <a:p>
              <a:pPr algn="ctr"/>
              <a:r>
                <a:rPr lang="en-US" sz="1800" dirty="0" smtClean="0">
                  <a:solidFill>
                    <a:srgbClr val="0000FF"/>
                  </a:solidFill>
                </a:rPr>
                <a:t>Deployed System</a:t>
              </a:r>
              <a:endParaRPr lang="en-US" sz="1400" dirty="0" smtClean="0">
                <a:solidFill>
                  <a:srgbClr val="0000FF"/>
                </a:solidFill>
              </a:endParaRPr>
            </a:p>
          </p:txBody>
        </p:sp>
      </p:grpSp>
      <p:sp>
        <p:nvSpPr>
          <p:cNvPr id="78" name="TextBox 77"/>
          <p:cNvSpPr txBox="1"/>
          <p:nvPr/>
        </p:nvSpPr>
        <p:spPr>
          <a:xfrm>
            <a:off x="4789600" y="5524602"/>
            <a:ext cx="995160" cy="369332"/>
          </a:xfrm>
          <a:prstGeom prst="rect">
            <a:avLst/>
          </a:prstGeom>
          <a:noFill/>
        </p:spPr>
        <p:txBody>
          <a:bodyPr wrap="square" rtlCol="0">
            <a:spAutoFit/>
          </a:bodyPr>
          <a:lstStyle/>
          <a:p>
            <a:pPr marL="182880" indent="-91440" algn="l"/>
            <a:r>
              <a:rPr lang="en-US" sz="1800" dirty="0" smtClean="0"/>
              <a:t>Attack</a:t>
            </a:r>
            <a:endParaRPr lang="en-US" sz="1800" dirty="0"/>
          </a:p>
        </p:txBody>
      </p:sp>
      <p:cxnSp>
        <p:nvCxnSpPr>
          <p:cNvPr id="80" name="Straight Arrow Connector 79"/>
          <p:cNvCxnSpPr/>
          <p:nvPr/>
        </p:nvCxnSpPr>
        <p:spPr bwMode="auto">
          <a:xfrm flipH="1">
            <a:off x="3022908" y="5690269"/>
            <a:ext cx="1847452" cy="0"/>
          </a:xfrm>
          <a:prstGeom prst="straightConnector1">
            <a:avLst/>
          </a:prstGeom>
          <a:solidFill>
            <a:srgbClr val="5CA1FB"/>
          </a:solidFill>
          <a:ln w="38100" cap="flat" cmpd="sng" algn="ctr">
            <a:solidFill>
              <a:schemeClr val="tx1"/>
            </a:solidFill>
            <a:prstDash val="solid"/>
            <a:round/>
            <a:headEnd type="none" w="med" len="med"/>
            <a:tailEnd type="arrow"/>
          </a:ln>
          <a:effectLst/>
        </p:spPr>
      </p:cxnSp>
      <p:sp>
        <p:nvSpPr>
          <p:cNvPr id="83" name="TextBox 82"/>
          <p:cNvSpPr txBox="1"/>
          <p:nvPr/>
        </p:nvSpPr>
        <p:spPr>
          <a:xfrm>
            <a:off x="5791200" y="914400"/>
            <a:ext cx="2667000" cy="3277820"/>
          </a:xfrm>
          <a:prstGeom prst="rect">
            <a:avLst/>
          </a:prstGeom>
          <a:noFill/>
        </p:spPr>
        <p:txBody>
          <a:bodyPr wrap="square" rtlCol="0">
            <a:spAutoFit/>
          </a:bodyPr>
          <a:lstStyle/>
          <a:p>
            <a:pPr marL="182880" indent="-91440" algn="l"/>
            <a:r>
              <a:rPr lang="en-US" sz="1800" dirty="0" smtClean="0"/>
              <a:t>Enablers: </a:t>
            </a:r>
          </a:p>
          <a:p>
            <a:pPr marL="182880" indent="-91440" algn="l"/>
            <a:r>
              <a:rPr lang="en-US" sz="1800" dirty="0" smtClean="0"/>
              <a:t>Inadvertent software weaknesses created during development that enable attacks.</a:t>
            </a:r>
          </a:p>
          <a:p>
            <a:pPr marL="182880" indent="-91440" algn="l"/>
            <a:r>
              <a:rPr lang="en-US" sz="1800" dirty="0" smtClean="0"/>
              <a:t>User actions</a:t>
            </a:r>
          </a:p>
          <a:p>
            <a:pPr marL="182880" indent="-91440" algn="l"/>
            <a:r>
              <a:rPr lang="en-US" sz="1800" dirty="0" smtClean="0"/>
              <a:t>Software-based threats not considered during system integration</a:t>
            </a:r>
            <a:endParaRPr lang="en-US" sz="1800" dirty="0"/>
          </a:p>
        </p:txBody>
      </p:sp>
      <p:cxnSp>
        <p:nvCxnSpPr>
          <p:cNvPr id="85" name="Straight Arrow Connector 84"/>
          <p:cNvCxnSpPr>
            <a:stCxn id="83" idx="1"/>
            <a:endCxn id="62" idx="3"/>
          </p:cNvCxnSpPr>
          <p:nvPr/>
        </p:nvCxnSpPr>
        <p:spPr bwMode="auto">
          <a:xfrm flipH="1" flipV="1">
            <a:off x="3803560" y="1640069"/>
            <a:ext cx="1987640" cy="913241"/>
          </a:xfrm>
          <a:prstGeom prst="straightConnector1">
            <a:avLst/>
          </a:prstGeom>
          <a:solidFill>
            <a:srgbClr val="5CA1FB"/>
          </a:solidFill>
          <a:ln w="38100" cap="flat" cmpd="sng" algn="ctr">
            <a:solidFill>
              <a:schemeClr val="tx1"/>
            </a:solidFill>
            <a:prstDash val="solid"/>
            <a:round/>
            <a:headEnd type="none" w="med" len="med"/>
            <a:tailEnd type="arrow"/>
          </a:ln>
          <a:effectLst/>
        </p:spPr>
      </p:cxnSp>
      <p:cxnSp>
        <p:nvCxnSpPr>
          <p:cNvPr id="87" name="Straight Arrow Connector 86"/>
          <p:cNvCxnSpPr>
            <a:stCxn id="83" idx="1"/>
            <a:endCxn id="26" idx="3"/>
          </p:cNvCxnSpPr>
          <p:nvPr/>
        </p:nvCxnSpPr>
        <p:spPr bwMode="auto">
          <a:xfrm flipH="1">
            <a:off x="3841570" y="2553310"/>
            <a:ext cx="1949630" cy="656558"/>
          </a:xfrm>
          <a:prstGeom prst="straightConnector1">
            <a:avLst/>
          </a:prstGeom>
          <a:solidFill>
            <a:srgbClr val="5CA1FB"/>
          </a:solidFill>
          <a:ln w="38100" cap="flat" cmpd="sng" algn="ctr">
            <a:solidFill>
              <a:schemeClr val="tx1"/>
            </a:solidFill>
            <a:prstDash val="solid"/>
            <a:round/>
            <a:headEnd type="none" w="med" len="med"/>
            <a:tailEnd type="arrow"/>
          </a:ln>
          <a:effectLst/>
        </p:spPr>
      </p:cxnSp>
      <p:cxnSp>
        <p:nvCxnSpPr>
          <p:cNvPr id="92" name="Straight Arrow Connector 91"/>
          <p:cNvCxnSpPr>
            <a:stCxn id="83" idx="2"/>
            <a:endCxn id="78" idx="0"/>
          </p:cNvCxnSpPr>
          <p:nvPr/>
        </p:nvCxnSpPr>
        <p:spPr bwMode="auto">
          <a:xfrm flipH="1">
            <a:off x="5287180" y="4192220"/>
            <a:ext cx="1837520" cy="1332382"/>
          </a:xfrm>
          <a:prstGeom prst="straightConnector1">
            <a:avLst/>
          </a:prstGeom>
          <a:solidFill>
            <a:srgbClr val="5CA1FB"/>
          </a:solidFill>
          <a:ln w="381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87120049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Recognize Supply Chain Hardware and Software </a:t>
            </a:r>
            <a:r>
              <a:rPr lang="en-US" dirty="0" smtClean="0"/>
              <a:t>Threats/Enablers </a:t>
            </a:r>
            <a:br>
              <a:rPr lang="en-US" dirty="0" smtClean="0"/>
            </a:br>
            <a:r>
              <a:rPr lang="en-US" sz="2800" dirty="0" smtClean="0"/>
              <a:t>Firmware</a:t>
            </a:r>
            <a:r>
              <a:rPr lang="en-US" sz="2800" dirty="0"/>
              <a:t/>
            </a:r>
            <a:br>
              <a:rPr lang="en-US" sz="2800" dirty="0"/>
            </a:br>
            <a:endParaRPr lang="en-US" sz="2800" dirty="0"/>
          </a:p>
        </p:txBody>
      </p:sp>
    </p:spTree>
    <p:extLst>
      <p:ext uri="{BB962C8B-B14F-4D97-AF65-F5344CB8AC3E}">
        <p14:creationId xmlns:p14="http://schemas.microsoft.com/office/powerpoint/2010/main" val="228377281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z="1100" dirty="0">
                <a:latin typeface="Times New Roman"/>
                <a:ea typeface="Times New Roman"/>
              </a:rPr>
              <a:t>Copyright 2014 Carnegie Mellon University</a:t>
            </a:r>
            <a:br>
              <a:rPr lang="en-US" sz="1100" dirty="0">
                <a:latin typeface="Times New Roman"/>
                <a:ea typeface="Times New Roman"/>
              </a:rPr>
            </a:br>
            <a:r>
              <a:rPr lang="en-US" sz="1100" dirty="0">
                <a:latin typeface="Times New Roman"/>
                <a:ea typeface="Times New Roman"/>
              </a:rPr>
              <a:t/>
            </a:r>
            <a:br>
              <a:rPr lang="en-US" sz="1100" dirty="0">
                <a:latin typeface="Times New Roman"/>
                <a:ea typeface="Times New Roman"/>
              </a:rPr>
            </a:br>
            <a:r>
              <a:rPr lang="en-US" sz="1100" dirty="0">
                <a:latin typeface="Times New Roman"/>
                <a:ea typeface="Times New Roman"/>
              </a:rPr>
              <a:t>This material has been approved for public release and unlimited distribution except as restricted below.</a:t>
            </a:r>
            <a:br>
              <a:rPr lang="en-US" sz="1100" dirty="0">
                <a:latin typeface="Times New Roman"/>
                <a:ea typeface="Times New Roman"/>
              </a:rPr>
            </a:br>
            <a:r>
              <a:rPr lang="en-US" sz="1100" dirty="0">
                <a:latin typeface="Times New Roman"/>
                <a:ea typeface="Times New Roman"/>
              </a:rPr>
              <a:t/>
            </a:r>
            <a:br>
              <a:rPr lang="en-US" sz="1100" dirty="0">
                <a:latin typeface="Times New Roman"/>
                <a:ea typeface="Times New Roman"/>
              </a:rPr>
            </a:br>
            <a:r>
              <a:rPr lang="en-US" sz="1100" dirty="0">
                <a:latin typeface="Times New Roman"/>
                <a:ea typeface="Times New Roman"/>
              </a:rPr>
              <a:t>This material is based upon work funded and supported by Department of Homeland Security under Contract No. FA8721-05-C-0003 with Carnegie Mellon University for the operation of the Software Engineering Institute, a federally funded research and development center sponsored by the United States Department of Defense.</a:t>
            </a:r>
            <a:br>
              <a:rPr lang="en-US" sz="1100" dirty="0">
                <a:latin typeface="Times New Roman"/>
                <a:ea typeface="Times New Roman"/>
              </a:rPr>
            </a:br>
            <a:r>
              <a:rPr lang="en-US" sz="1100" dirty="0">
                <a:latin typeface="Times New Roman"/>
                <a:ea typeface="Times New Roman"/>
              </a:rPr>
              <a:t/>
            </a:r>
            <a:br>
              <a:rPr lang="en-US" sz="1100" dirty="0">
                <a:latin typeface="Times New Roman"/>
                <a:ea typeface="Times New Roman"/>
              </a:rPr>
            </a:br>
            <a:r>
              <a:rPr lang="en-US" sz="1100" dirty="0">
                <a:latin typeface="Times New Roman"/>
                <a:ea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latin typeface="Times New Roman"/>
                <a:ea typeface="Times New Roman"/>
              </a:rPr>
            </a:br>
            <a:r>
              <a:rPr lang="en-US" sz="1100" dirty="0">
                <a:latin typeface="Times New Roman"/>
                <a:ea typeface="Times New Roman"/>
              </a:rPr>
              <a:t/>
            </a:r>
            <a:br>
              <a:rPr lang="en-US" sz="1100" dirty="0">
                <a:latin typeface="Times New Roman"/>
                <a:ea typeface="Times New Roman"/>
              </a:rPr>
            </a:br>
            <a:r>
              <a:rPr lang="en-US" sz="1100" dirty="0">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latin typeface="Times New Roman"/>
                <a:ea typeface="Times New Roman"/>
              </a:rPr>
            </a:br>
            <a:r>
              <a:rPr lang="en-US" sz="1100" dirty="0">
                <a:latin typeface="Times New Roman"/>
                <a:ea typeface="Times New Roman"/>
              </a:rPr>
              <a:t/>
            </a:r>
            <a:br>
              <a:rPr lang="en-US" sz="1100" dirty="0">
                <a:latin typeface="Times New Roman"/>
                <a:ea typeface="Times New Roman"/>
              </a:rPr>
            </a:br>
            <a:r>
              <a:rPr lang="en-US" sz="1100" dirty="0">
                <a:latin typeface="Times New Roman"/>
                <a:ea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latin typeface="Times New Roman"/>
                <a:ea typeface="Times New Roman"/>
              </a:rPr>
            </a:br>
            <a:r>
              <a:rPr lang="en-US" sz="1100" dirty="0">
                <a:latin typeface="Times New Roman"/>
                <a:ea typeface="Times New Roman"/>
              </a:rPr>
              <a:t/>
            </a:r>
            <a:br>
              <a:rPr lang="en-US" sz="1100" dirty="0">
                <a:latin typeface="Times New Roman"/>
                <a:ea typeface="Times New Roman"/>
              </a:rPr>
            </a:br>
            <a:r>
              <a:rPr lang="en-US" sz="1100" dirty="0">
                <a:latin typeface="Times New Roman"/>
                <a:ea typeface="Times New Roman"/>
              </a:rPr>
              <a:t>Although the rights granted by contract do not require course attendance to use this material for U.S. Government purposes, the SEI recommends attendance to ensure proper understanding.</a:t>
            </a:r>
            <a:br>
              <a:rPr lang="en-US" sz="1100" dirty="0">
                <a:latin typeface="Times New Roman"/>
                <a:ea typeface="Times New Roman"/>
              </a:rPr>
            </a:br>
            <a:r>
              <a:rPr lang="en-US" sz="1100" dirty="0">
                <a:latin typeface="Times New Roman"/>
                <a:ea typeface="Times New Roman"/>
              </a:rPr>
              <a:t/>
            </a:r>
            <a:br>
              <a:rPr lang="en-US" sz="1100" dirty="0">
                <a:latin typeface="Times New Roman"/>
                <a:ea typeface="Times New Roman"/>
              </a:rPr>
            </a:br>
            <a:r>
              <a:rPr lang="en-US" sz="1100" dirty="0">
                <a:latin typeface="Times New Roman"/>
                <a:ea typeface="Times New Roman"/>
              </a:rPr>
              <a:t>DM-0001145</a:t>
            </a:r>
            <a:r>
              <a:rPr lang="en-US" sz="1400" dirty="0">
                <a:latin typeface="Times New Roman"/>
                <a:ea typeface="Times New Roman"/>
              </a:rPr>
              <a:t/>
            </a:r>
            <a:br>
              <a:rPr lang="en-US" sz="1400" dirty="0">
                <a:latin typeface="Times New Roman"/>
                <a:ea typeface="Times New Roman"/>
              </a:rPr>
            </a:br>
            <a:endParaRPr lang="en-US" sz="1350" dirty="0" smtClean="0">
              <a:ea typeface="ＭＳ Ｐゴシック" pitchFamily="-107" charset="-128"/>
            </a:endParaRPr>
          </a:p>
        </p:txBody>
      </p:sp>
    </p:spTree>
    <p:extLst>
      <p:ext uri="{BB962C8B-B14F-4D97-AF65-F5344CB8AC3E}">
        <p14:creationId xmlns:p14="http://schemas.microsoft.com/office/powerpoint/2010/main" val="2484455607"/>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Firmware: A Special but Important Class of Software</a:t>
            </a:r>
            <a:endParaRPr lang="en-US" dirty="0"/>
          </a:p>
        </p:txBody>
      </p:sp>
      <p:sp>
        <p:nvSpPr>
          <p:cNvPr id="3" name="Content Placeholder 2"/>
          <p:cNvSpPr>
            <a:spLocks noGrp="1"/>
          </p:cNvSpPr>
          <p:nvPr>
            <p:ph idx="1"/>
          </p:nvPr>
        </p:nvSpPr>
        <p:spPr/>
        <p:txBody>
          <a:bodyPr/>
          <a:lstStyle/>
          <a:p>
            <a:r>
              <a:rPr lang="en-US" sz="2200" dirty="0" smtClean="0"/>
              <a:t>Firmware is a set of instructions programmed on a hardware device. It adds functionality to a hardware device and provides the necessary instructions for how the device communicates with the other computer hardware.</a:t>
            </a:r>
          </a:p>
          <a:p>
            <a:r>
              <a:rPr lang="en-US" sz="2200" dirty="0" smtClean="0"/>
              <a:t>All electronic devices such as digital watches, TV remote controls, mobile phones, electronic hotel locks,  and disc drives have firmware.</a:t>
            </a:r>
          </a:p>
          <a:p>
            <a:r>
              <a:rPr lang="en-US" sz="2200" dirty="0" smtClean="0"/>
              <a:t>On a DVD or CD player such firmware ejects the media, reads the starting locations for the various segments from the media, and manages the physical devices to repeat a section or to randomly play pieces.  </a:t>
            </a:r>
          </a:p>
          <a:p>
            <a:r>
              <a:rPr lang="en-US" sz="2200" dirty="0" smtClean="0"/>
              <a:t>Firmware is permanent in the sense that it is stored in read-only memory and can require special updaters to change it. </a:t>
            </a:r>
          </a:p>
          <a:p>
            <a:r>
              <a:rPr lang="en-US" sz="2200" dirty="0" smtClean="0"/>
              <a:t>Exploitable weaknesses can exist in firmware –   e.g. a software error in a widely used hotel door lock can be by-passed by with an attacker-constructed  inexpensive device.  </a:t>
            </a:r>
          </a:p>
        </p:txBody>
      </p:sp>
    </p:spTree>
    <p:extLst>
      <p:ext uri="{BB962C8B-B14F-4D97-AF65-F5344CB8AC3E}">
        <p14:creationId xmlns:p14="http://schemas.microsoft.com/office/powerpoint/2010/main" val="230525989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Firmware Tampering</a:t>
            </a:r>
            <a:endParaRPr lang="en-US" dirty="0"/>
          </a:p>
        </p:txBody>
      </p:sp>
      <p:sp>
        <p:nvSpPr>
          <p:cNvPr id="3" name="Content Placeholder 2"/>
          <p:cNvSpPr>
            <a:spLocks noGrp="1"/>
          </p:cNvSpPr>
          <p:nvPr>
            <p:ph idx="1"/>
          </p:nvPr>
        </p:nvSpPr>
        <p:spPr/>
        <p:txBody>
          <a:bodyPr/>
          <a:lstStyle/>
          <a:p>
            <a:r>
              <a:rPr lang="en-US" sz="2400" dirty="0"/>
              <a:t>An attacker can fundamentally change the operation of electronic hardware by changing the firmware that controls it. </a:t>
            </a:r>
            <a:endParaRPr lang="en-US" sz="2400" dirty="0" smtClean="0"/>
          </a:p>
          <a:p>
            <a:r>
              <a:rPr lang="en-US" sz="2400" dirty="0"/>
              <a:t>Firmware modifications often require physical access to a </a:t>
            </a:r>
            <a:r>
              <a:rPr lang="en-US" sz="2400" dirty="0" smtClean="0"/>
              <a:t>device even if the device can be accessed remotely. </a:t>
            </a:r>
            <a:endParaRPr lang="en-US" sz="2400" dirty="0"/>
          </a:p>
          <a:p>
            <a:r>
              <a:rPr lang="en-US" sz="2400" dirty="0" smtClean="0"/>
              <a:t>Thus the threats and mitigations when physical access is required have considerable overlap with those for hardware.</a:t>
            </a:r>
          </a:p>
          <a:p>
            <a:pPr lvl="1"/>
            <a:r>
              <a:rPr lang="en-US" sz="1800" dirty="0" smtClean="0"/>
              <a:t>Tampering could replace the chip on which the firmware is installed.</a:t>
            </a:r>
          </a:p>
          <a:p>
            <a:pPr lvl="1"/>
            <a:r>
              <a:rPr lang="en-US" sz="1800" dirty="0" smtClean="0"/>
              <a:t>A counterfeit item could include the malicious firmware</a:t>
            </a:r>
            <a:r>
              <a:rPr lang="en-US" sz="2000" dirty="0" smtClean="0"/>
              <a:t>.</a:t>
            </a:r>
          </a:p>
          <a:p>
            <a:r>
              <a:rPr lang="en-US" sz="2400" dirty="0"/>
              <a:t>T</a:t>
            </a:r>
            <a:r>
              <a:rPr lang="en-US" sz="2400" dirty="0" smtClean="0"/>
              <a:t>ampering is a significant threat for firmware, but not necessarily so for application and system software.  </a:t>
            </a:r>
          </a:p>
          <a:p>
            <a:pPr lvl="1"/>
            <a:r>
              <a:rPr lang="en-US" sz="1800" dirty="0" smtClean="0"/>
              <a:t>The application and system software risk can be easily mitigated by reinstalling  all software components on highly sensitive software components. </a:t>
            </a:r>
          </a:p>
          <a:p>
            <a:pPr lvl="1"/>
            <a:r>
              <a:rPr lang="en-US" sz="1800" dirty="0" smtClean="0"/>
              <a:t> An important exception is software tampering done by a trusted insider.  </a:t>
            </a:r>
          </a:p>
        </p:txBody>
      </p:sp>
    </p:spTree>
    <p:extLst>
      <p:ext uri="{BB962C8B-B14F-4D97-AF65-F5344CB8AC3E}">
        <p14:creationId xmlns:p14="http://schemas.microsoft.com/office/powerpoint/2010/main" val="77434251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Recognize Supply Chain Hardware and Software Threats/Enablers </a:t>
            </a:r>
            <a:br>
              <a:rPr lang="en-US" dirty="0" smtClean="0"/>
            </a:br>
            <a:r>
              <a:rPr lang="en-US" sz="2800" dirty="0" smtClean="0"/>
              <a:t>Hardware Enablers</a:t>
            </a:r>
            <a:r>
              <a:rPr lang="en-US" dirty="0" smtClean="0"/>
              <a:t/>
            </a:r>
            <a:br>
              <a:rPr lang="en-US" dirty="0" smtClean="0"/>
            </a:br>
            <a:endParaRPr lang="en-US" dirty="0"/>
          </a:p>
        </p:txBody>
      </p:sp>
    </p:spTree>
    <p:extLst>
      <p:ext uri="{BB962C8B-B14F-4D97-AF65-F5344CB8AC3E}">
        <p14:creationId xmlns:p14="http://schemas.microsoft.com/office/powerpoint/2010/main" val="329891658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Electronics Items at Risk: 1</a:t>
            </a:r>
            <a:endParaRPr lang="en-US" dirty="0"/>
          </a:p>
        </p:txBody>
      </p:sp>
      <p:sp>
        <p:nvSpPr>
          <p:cNvPr id="3" name="Content Placeholder 2"/>
          <p:cNvSpPr>
            <a:spLocks noGrp="1"/>
          </p:cNvSpPr>
          <p:nvPr>
            <p:ph idx="1"/>
          </p:nvPr>
        </p:nvSpPr>
        <p:spPr/>
        <p:txBody>
          <a:bodyPr/>
          <a:lstStyle/>
          <a:p>
            <a:r>
              <a:rPr lang="en-US" dirty="0" smtClean="0"/>
              <a:t>Individual components</a:t>
            </a:r>
          </a:p>
          <a:p>
            <a:pPr lvl="1"/>
            <a:r>
              <a:rPr lang="en-US" dirty="0" smtClean="0"/>
              <a:t>In the DoD examples, many of the incidents were traced to intermediate distributors in the supply chain.</a:t>
            </a:r>
          </a:p>
          <a:p>
            <a:pPr lvl="1"/>
            <a:r>
              <a:rPr lang="en-US" dirty="0" smtClean="0"/>
              <a:t>Wide variation in testing for counterfeits</a:t>
            </a:r>
          </a:p>
          <a:p>
            <a:pPr lvl="2"/>
            <a:r>
              <a:rPr lang="en-US" dirty="0" smtClean="0"/>
              <a:t>It is not enough to test how a part functions. A part that had passed a contractor’s stress tests was later found to be a counterfeit after repeated failures of  devices that contained it. </a:t>
            </a:r>
          </a:p>
          <a:p>
            <a:pPr lvl="2"/>
            <a:r>
              <a:rPr lang="en-US" dirty="0" smtClean="0"/>
              <a:t>Testing for counterfeits requires exposing a part to aggressive solvents to determine whether markings are authentic or to breaking open part samples to examine the materials and method of construction.</a:t>
            </a:r>
          </a:p>
          <a:p>
            <a:pPr lvl="2"/>
            <a:r>
              <a:rPr lang="en-US" dirty="0" smtClean="0"/>
              <a:t>In one instance, a sample of 18 parts were tested as part of a contractor’s  criteria for selecting a supplier, but no testing was done on the delivered items. The full order of 10,000 chips included counterfeits.</a:t>
            </a:r>
          </a:p>
          <a:p>
            <a:pPr lvl="1"/>
            <a:endParaRPr lang="en-US" dirty="0"/>
          </a:p>
        </p:txBody>
      </p:sp>
    </p:spTree>
    <p:extLst>
      <p:ext uri="{BB962C8B-B14F-4D97-AF65-F5344CB8AC3E}">
        <p14:creationId xmlns:p14="http://schemas.microsoft.com/office/powerpoint/2010/main" val="358937525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Electronics Items at Risk: 2</a:t>
            </a:r>
            <a:endParaRPr lang="en-US" dirty="0"/>
          </a:p>
        </p:txBody>
      </p:sp>
      <p:sp>
        <p:nvSpPr>
          <p:cNvPr id="3" name="Content Placeholder 2"/>
          <p:cNvSpPr>
            <a:spLocks noGrp="1"/>
          </p:cNvSpPr>
          <p:nvPr>
            <p:ph idx="1"/>
          </p:nvPr>
        </p:nvSpPr>
        <p:spPr/>
        <p:txBody>
          <a:bodyPr/>
          <a:lstStyle/>
          <a:p>
            <a:r>
              <a:rPr lang="en-US" sz="2400" dirty="0" smtClean="0"/>
              <a:t>Commercial electronic assemblies and commercial integrated products</a:t>
            </a:r>
          </a:p>
          <a:p>
            <a:pPr lvl="1"/>
            <a:r>
              <a:rPr lang="en-US" sz="2000" dirty="0" smtClean="0"/>
              <a:t>The risk of losing a contract from high-volume manufacturers is a financial motivation for  their suppliers to use strong supply chain controls.</a:t>
            </a:r>
          </a:p>
          <a:p>
            <a:pPr lvl="1"/>
            <a:r>
              <a:rPr lang="en-US" sz="2000" dirty="0" smtClean="0"/>
              <a:t>There may be higher risks for low-volume products.</a:t>
            </a:r>
          </a:p>
          <a:p>
            <a:r>
              <a:rPr lang="en-US" sz="2400" dirty="0" smtClean="0"/>
              <a:t>Custom electronic assemblies and devices</a:t>
            </a:r>
          </a:p>
          <a:p>
            <a:pPr lvl="1"/>
            <a:r>
              <a:rPr lang="en-US" sz="2000" dirty="0" smtClean="0"/>
              <a:t>Contractors for many of the DoD examples were not aware of  the sources.</a:t>
            </a:r>
          </a:p>
          <a:p>
            <a:pPr lvl="1"/>
            <a:r>
              <a:rPr lang="en-US" sz="2000" dirty="0" smtClean="0"/>
              <a:t>A number of the counterfeit items came from a distributer who had provided counterfeit items on earlier acquisitions. </a:t>
            </a:r>
          </a:p>
          <a:p>
            <a:pPr lvl="1"/>
            <a:r>
              <a:rPr lang="en-US" sz="2000" dirty="0" smtClean="0"/>
              <a:t>Contractors did not suffer a financial loss if counterfeits were found. The DoD paid for the repairs – This is no longer true with the new DoD acquisition requirements.  </a:t>
            </a:r>
          </a:p>
          <a:p>
            <a:pPr lvl="1"/>
            <a:r>
              <a:rPr lang="en-US" sz="2000" dirty="0" smtClean="0"/>
              <a:t>Many of  the DoD instances had not been submitted to a DoD repository by either contractors or program offices. Other acquisitions were not aware of problems with specific suppliers or manufacturers. </a:t>
            </a:r>
          </a:p>
          <a:p>
            <a:pPr lvl="1"/>
            <a:endParaRPr lang="en-US" dirty="0"/>
          </a:p>
        </p:txBody>
      </p:sp>
    </p:spTree>
    <p:extLst>
      <p:ext uri="{BB962C8B-B14F-4D97-AF65-F5344CB8AC3E}">
        <p14:creationId xmlns:p14="http://schemas.microsoft.com/office/powerpoint/2010/main" val="42311908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Dynamics of Supply Chain Threats</a:t>
            </a:r>
            <a:endParaRPr lang="en-US" dirty="0"/>
          </a:p>
        </p:txBody>
      </p:sp>
      <p:sp>
        <p:nvSpPr>
          <p:cNvPr id="3" name="Content Placeholder 2"/>
          <p:cNvSpPr>
            <a:spLocks noGrp="1"/>
          </p:cNvSpPr>
          <p:nvPr>
            <p:ph idx="1"/>
          </p:nvPr>
        </p:nvSpPr>
        <p:spPr/>
        <p:txBody>
          <a:bodyPr/>
          <a:lstStyle/>
          <a:p>
            <a:r>
              <a:rPr lang="en-US" sz="2400" dirty="0" smtClean="0"/>
              <a:t>In a Committee Staff interview, Raytheon's Vice-President of Supply Chain Operations noted</a:t>
            </a:r>
          </a:p>
          <a:p>
            <a:r>
              <a:rPr lang="en-US" sz="2400" i="1" dirty="0" smtClean="0"/>
              <a:t>[W]hat keeps us up at night is the dynamic nature of this threat because by the time we've figured out how to test for these counterfeits, they've figured out how to get around it. And it's literally on almost a daily basis they change and the sophistication of the counterfeiting is amazing to us. We're finding that you have to go down to the microns to be able to figure out that it's actually a counterfeit.</a:t>
            </a:r>
          </a:p>
          <a:p>
            <a:endParaRPr lang="en-US" sz="2400" dirty="0" smtClean="0"/>
          </a:p>
          <a:p>
            <a:r>
              <a:rPr lang="en-US" sz="2400" dirty="0" smtClean="0">
                <a:solidFill>
                  <a:srgbClr val="990000"/>
                </a:solidFill>
              </a:rPr>
              <a:t>The sophistication of current counterfeiting techniques is likely beyond the in-house detection capabilities of most open-market suppliers.</a:t>
            </a:r>
          </a:p>
          <a:p>
            <a:pPr lvl="1"/>
            <a:endParaRPr lang="en-US" dirty="0" smtClean="0"/>
          </a:p>
          <a:p>
            <a:endParaRPr lang="en-US" sz="2400" dirty="0" smtClean="0"/>
          </a:p>
        </p:txBody>
      </p:sp>
    </p:spTree>
    <p:extLst>
      <p:ext uri="{BB962C8B-B14F-4D97-AF65-F5344CB8AC3E}">
        <p14:creationId xmlns:p14="http://schemas.microsoft.com/office/powerpoint/2010/main" val="393128929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Recognize Supply Chain Hardware and Software </a:t>
            </a:r>
            <a:r>
              <a:rPr lang="en-US" dirty="0" smtClean="0"/>
              <a:t>Threats/Enablers</a:t>
            </a:r>
            <a:br>
              <a:rPr lang="en-US" dirty="0" smtClean="0"/>
            </a:br>
            <a:r>
              <a:rPr lang="en-US" sz="2800" dirty="0" smtClean="0"/>
              <a:t>Software Threats </a:t>
            </a:r>
            <a:r>
              <a:rPr lang="en-US" sz="2800" dirty="0"/>
              <a:t>and </a:t>
            </a:r>
            <a:r>
              <a:rPr lang="en-US" sz="2800" dirty="0" smtClean="0"/>
              <a:t>Enablers</a:t>
            </a:r>
            <a:r>
              <a:rPr lang="en-US" sz="2800" dirty="0"/>
              <a:t>: </a:t>
            </a:r>
            <a:r>
              <a:rPr lang="en-US" sz="2800" dirty="0" smtClean="0"/>
              <a:t>Attack Surface </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404816685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Malware</a:t>
            </a:r>
            <a:endParaRPr lang="en-US" dirty="0"/>
          </a:p>
        </p:txBody>
      </p:sp>
      <p:sp>
        <p:nvSpPr>
          <p:cNvPr id="3" name="Content Placeholder 2"/>
          <p:cNvSpPr>
            <a:spLocks noGrp="1"/>
          </p:cNvSpPr>
          <p:nvPr>
            <p:ph idx="1"/>
          </p:nvPr>
        </p:nvSpPr>
        <p:spPr/>
        <p:txBody>
          <a:bodyPr/>
          <a:lstStyle/>
          <a:p>
            <a:r>
              <a:rPr lang="en-US" sz="2600" dirty="0" smtClean="0"/>
              <a:t>The success of  software attacks frequently depends on attackers finding a way to run what is called malware on the targeted system. </a:t>
            </a:r>
          </a:p>
          <a:p>
            <a:pPr lvl="1"/>
            <a:r>
              <a:rPr lang="en-US" sz="2200" dirty="0" smtClean="0"/>
              <a:t>have a user’s browser execute malware inserted on a web page</a:t>
            </a:r>
          </a:p>
          <a:p>
            <a:pPr lvl="1"/>
            <a:r>
              <a:rPr lang="en-US" sz="2200" dirty="0" smtClean="0"/>
              <a:t>use network connectivity and an inadvertent software development mistake to download and run malware</a:t>
            </a:r>
          </a:p>
          <a:p>
            <a:endParaRPr lang="en-US" dirty="0" smtClean="0"/>
          </a:p>
          <a:p>
            <a:endParaRPr lang="en-US" dirty="0" smtClean="0"/>
          </a:p>
          <a:p>
            <a:r>
              <a:rPr lang="en-US" sz="2600" dirty="0" smtClean="0"/>
              <a:t>Malware.  (mal´wãr) (n.) Short for malicious software.  Programming (code, scripts, etc.) designed  for abusive behavior such as enabling unauthorized access.  A web page can contain malware. </a:t>
            </a:r>
          </a:p>
          <a:p>
            <a:endParaRPr lang="en-US" dirty="0" smtClean="0"/>
          </a:p>
          <a:p>
            <a:r>
              <a:rPr lang="en-US" dirty="0" smtClean="0"/>
              <a:t> </a:t>
            </a:r>
          </a:p>
          <a:p>
            <a:endParaRPr lang="en-US" dirty="0" smtClean="0"/>
          </a:p>
          <a:p>
            <a:endParaRPr lang="en-US" dirty="0" smtClean="0"/>
          </a:p>
          <a:p>
            <a:endParaRPr lang="en-US" dirty="0" smtClean="0"/>
          </a:p>
          <a:p>
            <a:endParaRPr lang="en-US" dirty="0"/>
          </a:p>
        </p:txBody>
      </p:sp>
      <p:grpSp>
        <p:nvGrpSpPr>
          <p:cNvPr id="5" name="Group 4"/>
          <p:cNvGrpSpPr/>
          <p:nvPr/>
        </p:nvGrpSpPr>
        <p:grpSpPr>
          <a:xfrm>
            <a:off x="1752600" y="3496270"/>
            <a:ext cx="5255477" cy="923330"/>
            <a:chOff x="1752600" y="3188367"/>
            <a:chExt cx="5255477" cy="923330"/>
          </a:xfrm>
        </p:grpSpPr>
        <p:grpSp>
          <p:nvGrpSpPr>
            <p:cNvPr id="16" name="Group 15"/>
            <p:cNvGrpSpPr/>
            <p:nvPr/>
          </p:nvGrpSpPr>
          <p:grpSpPr>
            <a:xfrm>
              <a:off x="6245896" y="3288106"/>
              <a:ext cx="762181" cy="723852"/>
              <a:chOff x="5867219" y="3274780"/>
              <a:chExt cx="762181" cy="723852"/>
            </a:xfrm>
          </p:grpSpPr>
          <p:sp>
            <p:nvSpPr>
              <p:cNvPr id="23" name="Oval 22"/>
              <p:cNvSpPr/>
              <p:nvPr/>
            </p:nvSpPr>
            <p:spPr bwMode="auto">
              <a:xfrm>
                <a:off x="5867219" y="3274780"/>
                <a:ext cx="762181" cy="723852"/>
              </a:xfrm>
              <a:prstGeom prst="ellipse">
                <a:avLst/>
              </a:prstGeom>
              <a:solidFill>
                <a:srgbClr val="5FC7FB"/>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24" name="TextBox 23"/>
              <p:cNvSpPr txBox="1"/>
              <p:nvPr/>
            </p:nvSpPr>
            <p:spPr>
              <a:xfrm>
                <a:off x="5905319" y="3482818"/>
                <a:ext cx="685981" cy="307777"/>
              </a:xfrm>
              <a:prstGeom prst="rect">
                <a:avLst/>
              </a:prstGeom>
              <a:noFill/>
            </p:spPr>
            <p:txBody>
              <a:bodyPr wrap="square" rtlCol="0">
                <a:spAutoFit/>
              </a:bodyPr>
              <a:lstStyle/>
              <a:p>
                <a:pPr algn="ctr"/>
                <a:r>
                  <a:rPr lang="en-US" sz="1400" dirty="0" smtClean="0">
                    <a:solidFill>
                      <a:schemeClr val="bg1"/>
                    </a:solidFill>
                  </a:rPr>
                  <a:t>Data</a:t>
                </a:r>
              </a:p>
            </p:txBody>
          </p:sp>
        </p:grpSp>
        <p:grpSp>
          <p:nvGrpSpPr>
            <p:cNvPr id="25" name="Group 24"/>
            <p:cNvGrpSpPr/>
            <p:nvPr/>
          </p:nvGrpSpPr>
          <p:grpSpPr>
            <a:xfrm>
              <a:off x="3877647" y="3349924"/>
              <a:ext cx="1453849" cy="600217"/>
              <a:chOff x="3877647" y="5217674"/>
              <a:chExt cx="1453849" cy="600217"/>
            </a:xfrm>
          </p:grpSpPr>
          <p:sp>
            <p:nvSpPr>
              <p:cNvPr id="21" name="Rounded Rectangle 20"/>
              <p:cNvSpPr/>
              <p:nvPr/>
            </p:nvSpPr>
            <p:spPr bwMode="auto">
              <a:xfrm>
                <a:off x="3877647" y="5217674"/>
                <a:ext cx="1453849" cy="600217"/>
              </a:xfrm>
              <a:prstGeom prst="roundRect">
                <a:avLst/>
              </a:prstGeom>
              <a:solidFill>
                <a:srgbClr val="FF7575"/>
              </a:solidFill>
              <a:ln w="25400" cap="flat" cmpd="sng" algn="ctr">
                <a:solidFill>
                  <a:srgbClr val="C00000"/>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22" name="TextBox 21"/>
              <p:cNvSpPr txBox="1"/>
              <p:nvPr/>
            </p:nvSpPr>
            <p:spPr>
              <a:xfrm>
                <a:off x="4109271" y="5256172"/>
                <a:ext cx="990600" cy="523220"/>
              </a:xfrm>
              <a:prstGeom prst="rect">
                <a:avLst/>
              </a:prstGeom>
              <a:noFill/>
            </p:spPr>
            <p:txBody>
              <a:bodyPr wrap="square" rtlCol="0">
                <a:spAutoFit/>
              </a:bodyPr>
              <a:lstStyle/>
              <a:p>
                <a:pPr algn="ctr"/>
                <a:r>
                  <a:rPr lang="en-US" sz="1400" dirty="0" smtClean="0">
                    <a:solidFill>
                      <a:schemeClr val="bg1"/>
                    </a:solidFill>
                  </a:rPr>
                  <a:t>Software Defect</a:t>
                </a:r>
              </a:p>
            </p:txBody>
          </p:sp>
        </p:grpSp>
        <p:sp>
          <p:nvSpPr>
            <p:cNvPr id="18" name="TextBox 17"/>
            <p:cNvSpPr txBox="1"/>
            <p:nvPr/>
          </p:nvSpPr>
          <p:spPr>
            <a:xfrm>
              <a:off x="1752600" y="3188367"/>
              <a:ext cx="1369096" cy="923330"/>
            </a:xfrm>
            <a:prstGeom prst="rect">
              <a:avLst/>
            </a:prstGeom>
            <a:noFill/>
            <a:ln>
              <a:noFill/>
            </a:ln>
          </p:spPr>
          <p:txBody>
            <a:bodyPr wrap="square" rtlCol="0">
              <a:spAutoFit/>
            </a:bodyPr>
            <a:lstStyle/>
            <a:p>
              <a:pPr algn="ctr"/>
              <a:r>
                <a:rPr lang="en-US" sz="1400" b="0" dirty="0" smtClean="0">
                  <a:solidFill>
                    <a:srgbClr val="990000"/>
                  </a:solidFill>
                </a:rPr>
                <a:t>Invalid input can enable an attack to </a:t>
              </a:r>
              <a:r>
                <a:rPr lang="en-US" sz="1200" b="0" dirty="0" smtClean="0">
                  <a:solidFill>
                    <a:srgbClr val="990000"/>
                  </a:solidFill>
                </a:rPr>
                <a:t>run  malware</a:t>
              </a:r>
              <a:endParaRPr lang="en-US" sz="1400" b="0" dirty="0" smtClean="0">
                <a:solidFill>
                  <a:srgbClr val="990000"/>
                </a:solidFill>
              </a:endParaRPr>
            </a:p>
          </p:txBody>
        </p:sp>
      </p:grpSp>
      <p:cxnSp>
        <p:nvCxnSpPr>
          <p:cNvPr id="19" name="Straight Arrow Connector 18"/>
          <p:cNvCxnSpPr>
            <a:stCxn id="21" idx="3"/>
            <a:endCxn id="23" idx="2"/>
          </p:cNvCxnSpPr>
          <p:nvPr/>
        </p:nvCxnSpPr>
        <p:spPr bwMode="auto">
          <a:xfrm flipV="1">
            <a:off x="5331496" y="3957935"/>
            <a:ext cx="914400" cy="1"/>
          </a:xfrm>
          <a:prstGeom prst="straightConnector1">
            <a:avLst/>
          </a:prstGeom>
          <a:noFill/>
          <a:ln w="25400" cap="flat" cmpd="sng" algn="ctr">
            <a:solidFill>
              <a:srgbClr val="C00000"/>
            </a:solidFill>
            <a:prstDash val="solid"/>
            <a:round/>
            <a:headEnd type="triangle" w="lg" len="lg"/>
            <a:tailEnd type="triangle" w="lg" len="lg"/>
          </a:ln>
          <a:effectLst/>
        </p:spPr>
      </p:cxnSp>
      <p:cxnSp>
        <p:nvCxnSpPr>
          <p:cNvPr id="20" name="Straight Arrow Connector 19"/>
          <p:cNvCxnSpPr>
            <a:stCxn id="18" idx="3"/>
            <a:endCxn id="21" idx="1"/>
          </p:cNvCxnSpPr>
          <p:nvPr/>
        </p:nvCxnSpPr>
        <p:spPr bwMode="auto">
          <a:xfrm>
            <a:off x="3121696" y="3957935"/>
            <a:ext cx="755951" cy="1"/>
          </a:xfrm>
          <a:prstGeom prst="straightConnector1">
            <a:avLst/>
          </a:prstGeom>
          <a:noFill/>
          <a:ln w="25400" cap="flat" cmpd="sng" algn="ctr">
            <a:solidFill>
              <a:srgbClr val="C00000"/>
            </a:solidFill>
            <a:prstDash val="solid"/>
            <a:round/>
            <a:headEnd type="none" w="lg" len="lg"/>
            <a:tailEnd type="triangle" w="lg" len="lg"/>
          </a:ln>
          <a:effectLst/>
        </p:spPr>
      </p:cxnSp>
    </p:spTree>
    <p:extLst>
      <p:ext uri="{BB962C8B-B14F-4D97-AF65-F5344CB8AC3E}">
        <p14:creationId xmlns:p14="http://schemas.microsoft.com/office/powerpoint/2010/main" val="206248923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Malware Provides a Way Around Security Controls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670" y="1076255"/>
            <a:ext cx="8272555" cy="4948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01355" y="1228045"/>
            <a:ext cx="2808115" cy="1200329"/>
          </a:xfrm>
          <a:prstGeom prst="rect">
            <a:avLst/>
          </a:prstGeom>
          <a:solidFill>
            <a:schemeClr val="bg1"/>
          </a:solidFill>
          <a:ln w="25400">
            <a:noFill/>
          </a:ln>
        </p:spPr>
        <p:txBody>
          <a:bodyPr wrap="square" rtlCol="0">
            <a:spAutoFit/>
          </a:bodyPr>
          <a:lstStyle/>
          <a:p>
            <a:pPr marL="91440" indent="-173736" algn="l"/>
            <a:r>
              <a:rPr lang="en-US" sz="1800" b="0" dirty="0">
                <a:solidFill>
                  <a:srgbClr val="3C4F82"/>
                </a:solidFill>
              </a:rPr>
              <a:t>Persuade a user to access a malicious web page </a:t>
            </a:r>
            <a:r>
              <a:rPr lang="en-US" sz="1800" b="0" dirty="0" smtClean="0">
                <a:solidFill>
                  <a:srgbClr val="3C4F82"/>
                </a:solidFill>
              </a:rPr>
              <a:t>or </a:t>
            </a:r>
            <a:r>
              <a:rPr lang="en-US" sz="1800" b="0" dirty="0">
                <a:solidFill>
                  <a:srgbClr val="3C4F82"/>
                </a:solidFill>
              </a:rPr>
              <a:t>provide a password.</a:t>
            </a:r>
          </a:p>
        </p:txBody>
      </p:sp>
      <p:sp>
        <p:nvSpPr>
          <p:cNvPr id="11" name="TextBox 10"/>
          <p:cNvSpPr txBox="1"/>
          <p:nvPr/>
        </p:nvSpPr>
        <p:spPr>
          <a:xfrm>
            <a:off x="4420210" y="4388706"/>
            <a:ext cx="3491170" cy="1118255"/>
          </a:xfrm>
          <a:prstGeom prst="rect">
            <a:avLst/>
          </a:prstGeom>
          <a:solidFill>
            <a:schemeClr val="bg1"/>
          </a:solidFill>
          <a:ln w="25400">
            <a:noFill/>
          </a:ln>
        </p:spPr>
        <p:txBody>
          <a:bodyPr wrap="square" rtlCol="0">
            <a:spAutoFit/>
          </a:bodyPr>
          <a:lstStyle/>
          <a:p>
            <a:pPr marL="91440" indent="-173736" algn="l">
              <a:lnSpc>
                <a:spcPts val="2000"/>
              </a:lnSpc>
              <a:spcBef>
                <a:spcPts val="0"/>
              </a:spcBef>
              <a:spcAft>
                <a:spcPts val="600"/>
              </a:spcAft>
            </a:pPr>
            <a:r>
              <a:rPr lang="en-US" sz="1800" b="0" dirty="0" smtClean="0">
                <a:solidFill>
                  <a:srgbClr val="3C4F82"/>
                </a:solidFill>
              </a:rPr>
              <a:t>Submit unanticipated input to make unauthorized system changes such as inserting malware.</a:t>
            </a:r>
          </a:p>
        </p:txBody>
      </p:sp>
    </p:spTree>
    <p:extLst>
      <p:ext uri="{BB962C8B-B14F-4D97-AF65-F5344CB8AC3E}">
        <p14:creationId xmlns:p14="http://schemas.microsoft.com/office/powerpoint/2010/main" val="222851666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We Look for Weaknesses?</a:t>
            </a:r>
            <a:endParaRPr lang="en-US" dirty="0"/>
          </a:p>
        </p:txBody>
      </p:sp>
      <p:sp>
        <p:nvSpPr>
          <p:cNvPr id="35" name="TextBox 34"/>
          <p:cNvSpPr txBox="1"/>
          <p:nvPr/>
        </p:nvSpPr>
        <p:spPr>
          <a:xfrm>
            <a:off x="14030" y="4871005"/>
            <a:ext cx="1280160"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Develop </a:t>
            </a:r>
            <a:br>
              <a:rPr lang="en-US" sz="1400" b="1" dirty="0" smtClean="0">
                <a:solidFill>
                  <a:srgbClr val="3C4F82"/>
                </a:solidFill>
                <a:latin typeface="Arial Black" pitchFamily="34" charset="0"/>
              </a:rPr>
            </a:br>
            <a:r>
              <a:rPr lang="en-US" sz="1400" b="1" dirty="0" smtClean="0">
                <a:solidFill>
                  <a:srgbClr val="3C4F82"/>
                </a:solidFill>
                <a:latin typeface="Arial Black" pitchFamily="34" charset="0"/>
              </a:rPr>
              <a:t>In-House</a:t>
            </a:r>
          </a:p>
        </p:txBody>
      </p:sp>
      <p:sp>
        <p:nvSpPr>
          <p:cNvPr id="53" name="TextBox 52"/>
          <p:cNvSpPr txBox="1"/>
          <p:nvPr/>
        </p:nvSpPr>
        <p:spPr>
          <a:xfrm>
            <a:off x="-95745" y="3398652"/>
            <a:ext cx="1314945" cy="954107"/>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Software subject to cyber-attacks</a:t>
            </a:r>
          </a:p>
        </p:txBody>
      </p:sp>
      <p:grpSp>
        <p:nvGrpSpPr>
          <p:cNvPr id="7" name="Group 6"/>
          <p:cNvGrpSpPr/>
          <p:nvPr/>
        </p:nvGrpSpPr>
        <p:grpSpPr>
          <a:xfrm>
            <a:off x="18300" y="1000360"/>
            <a:ext cx="8226723" cy="5152815"/>
            <a:chOff x="18300" y="1000360"/>
            <a:chExt cx="8226723" cy="5152815"/>
          </a:xfrm>
        </p:grpSpPr>
        <p:sp>
          <p:nvSpPr>
            <p:cNvPr id="17" name="TextBox 16"/>
            <p:cNvSpPr txBox="1"/>
            <p:nvPr/>
          </p:nvSpPr>
          <p:spPr>
            <a:xfrm>
              <a:off x="2766395" y="3680643"/>
              <a:ext cx="108493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Develop In-house</a:t>
              </a:r>
            </a:p>
          </p:txBody>
        </p:sp>
        <p:sp>
          <p:nvSpPr>
            <p:cNvPr id="18" name="TextBox 17"/>
            <p:cNvSpPr txBox="1"/>
            <p:nvPr/>
          </p:nvSpPr>
          <p:spPr>
            <a:xfrm>
              <a:off x="3649687" y="2969433"/>
              <a:ext cx="1225893"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a:t>
              </a:r>
            </a:p>
          </p:txBody>
        </p:sp>
        <p:grpSp>
          <p:nvGrpSpPr>
            <p:cNvPr id="24" name="Group 23"/>
            <p:cNvGrpSpPr/>
            <p:nvPr/>
          </p:nvGrpSpPr>
          <p:grpSpPr>
            <a:xfrm>
              <a:off x="18300" y="1000360"/>
              <a:ext cx="3491170" cy="1830357"/>
              <a:chOff x="18300" y="1000360"/>
              <a:chExt cx="3491170" cy="1830357"/>
            </a:xfrm>
          </p:grpSpPr>
          <p:sp>
            <p:nvSpPr>
              <p:cNvPr id="203" name="Oval 202"/>
              <p:cNvSpPr/>
              <p:nvPr/>
            </p:nvSpPr>
            <p:spPr bwMode="auto">
              <a:xfrm>
                <a:off x="18300" y="1000360"/>
                <a:ext cx="3187590" cy="1830357"/>
              </a:xfrm>
              <a:prstGeom prst="ellipse">
                <a:avLst/>
              </a:prstGeom>
              <a:solidFill>
                <a:srgbClr val="FFE79B"/>
              </a:solidFill>
              <a:ln w="19050"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charset="0"/>
                  <a:ea typeface="ＭＳ Ｐゴシック" pitchFamily="1" charset="-128"/>
                </a:endParaRPr>
              </a:p>
            </p:txBody>
          </p:sp>
          <p:grpSp>
            <p:nvGrpSpPr>
              <p:cNvPr id="15" name="Group 14"/>
              <p:cNvGrpSpPr/>
              <p:nvPr/>
            </p:nvGrpSpPr>
            <p:grpSpPr>
              <a:xfrm>
                <a:off x="433100" y="1308815"/>
                <a:ext cx="1119450" cy="606287"/>
                <a:chOff x="433100" y="1308815"/>
                <a:chExt cx="1119450" cy="606287"/>
              </a:xfrm>
            </p:grpSpPr>
            <p:sp>
              <p:nvSpPr>
                <p:cNvPr id="3" name="Oval 2"/>
                <p:cNvSpPr/>
                <p:nvPr/>
              </p:nvSpPr>
              <p:spPr bwMode="auto">
                <a:xfrm>
                  <a:off x="433100" y="1308815"/>
                  <a:ext cx="1119450" cy="606287"/>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6" name="TextBox 5"/>
                <p:cNvSpPr txBox="1"/>
                <p:nvPr/>
              </p:nvSpPr>
              <p:spPr>
                <a:xfrm>
                  <a:off x="461560" y="1379835"/>
                  <a:ext cx="1062530" cy="523220"/>
                </a:xfrm>
                <a:prstGeom prst="rect">
                  <a:avLst/>
                </a:prstGeom>
                <a:noFill/>
              </p:spPr>
              <p:txBody>
                <a:bodyPr wrap="square" rtlCol="0">
                  <a:spAutoFit/>
                </a:bodyPr>
                <a:lstStyle/>
                <a:p>
                  <a:pPr algn="ctr"/>
                  <a:r>
                    <a:rPr lang="en-US" sz="1400" dirty="0">
                      <a:solidFill>
                        <a:srgbClr val="3C4F82"/>
                      </a:solidFill>
                      <a:latin typeface="Arial Black" pitchFamily="34" charset="0"/>
                    </a:rPr>
                    <a:t>Program Office</a:t>
                  </a:r>
                  <a:endParaRPr lang="en-US" sz="1400" dirty="0" smtClean="0">
                    <a:solidFill>
                      <a:srgbClr val="3C4F82"/>
                    </a:solidFill>
                    <a:latin typeface="Arial Black" pitchFamily="34" charset="0"/>
                  </a:endParaRPr>
                </a:p>
              </p:txBody>
            </p:sp>
          </p:grpSp>
          <p:grpSp>
            <p:nvGrpSpPr>
              <p:cNvPr id="12" name="Group 11"/>
              <p:cNvGrpSpPr/>
              <p:nvPr/>
            </p:nvGrpSpPr>
            <p:grpSpPr>
              <a:xfrm>
                <a:off x="1384409" y="1792186"/>
                <a:ext cx="1406682" cy="730076"/>
                <a:chOff x="1384409" y="1792186"/>
                <a:chExt cx="1406682" cy="730076"/>
              </a:xfrm>
            </p:grpSpPr>
            <p:sp>
              <p:nvSpPr>
                <p:cNvPr id="4" name="Oval 3"/>
                <p:cNvSpPr/>
                <p:nvPr/>
              </p:nvSpPr>
              <p:spPr bwMode="auto">
                <a:xfrm>
                  <a:off x="1551421" y="1796188"/>
                  <a:ext cx="1228941" cy="726074"/>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8" name="TextBox 7"/>
                <p:cNvSpPr txBox="1"/>
                <p:nvPr/>
              </p:nvSpPr>
              <p:spPr>
                <a:xfrm>
                  <a:off x="1540691" y="1897615"/>
                  <a:ext cx="1250400" cy="523220"/>
                </a:xfrm>
                <a:prstGeom prst="rect">
                  <a:avLst/>
                </a:prstGeom>
                <a:noFill/>
              </p:spPr>
              <p:txBody>
                <a:bodyPr wrap="square" rtlCol="0">
                  <a:spAutoFit/>
                </a:bodyPr>
                <a:lstStyle/>
                <a:p>
                  <a:pPr algn="ctr"/>
                  <a:r>
                    <a:rPr lang="en-US" sz="1400" dirty="0" smtClean="0">
                      <a:solidFill>
                        <a:srgbClr val="3C4F82"/>
                      </a:solidFill>
                      <a:latin typeface="Arial Black" pitchFamily="34" charset="0"/>
                    </a:rPr>
                    <a:t>Prime Contractor</a:t>
                  </a:r>
                </a:p>
              </p:txBody>
            </p:sp>
            <p:cxnSp>
              <p:nvCxnSpPr>
                <p:cNvPr id="66" name="Straight Connector 65"/>
                <p:cNvCxnSpPr/>
                <p:nvPr/>
              </p:nvCxnSpPr>
              <p:spPr bwMode="auto">
                <a:xfrm>
                  <a:off x="1384409" y="1792186"/>
                  <a:ext cx="227686" cy="194809"/>
                </a:xfrm>
                <a:prstGeom prst="line">
                  <a:avLst/>
                </a:prstGeom>
                <a:noFill/>
                <a:ln w="25400" cap="flat" cmpd="sng" algn="ctr">
                  <a:solidFill>
                    <a:srgbClr val="0000FF"/>
                  </a:solidFill>
                  <a:prstDash val="solid"/>
                  <a:round/>
                  <a:headEnd type="none" w="med" len="med"/>
                  <a:tailEnd type="none" w="lg" len="lg"/>
                </a:ln>
                <a:effectLst/>
              </p:spPr>
            </p:cxnSp>
          </p:grpSp>
          <p:cxnSp>
            <p:nvCxnSpPr>
              <p:cNvPr id="74" name="Straight Connector 73"/>
              <p:cNvCxnSpPr>
                <a:stCxn id="4" idx="6"/>
                <a:endCxn id="5" idx="1"/>
              </p:cNvCxnSpPr>
              <p:nvPr/>
            </p:nvCxnSpPr>
            <p:spPr bwMode="auto">
              <a:xfrm flipV="1">
                <a:off x="2780362" y="1754903"/>
                <a:ext cx="729108" cy="404322"/>
              </a:xfrm>
              <a:prstGeom prst="line">
                <a:avLst/>
              </a:prstGeom>
              <a:noFill/>
              <a:ln w="25400" cap="flat" cmpd="sng" algn="ctr">
                <a:solidFill>
                  <a:srgbClr val="3C4F82"/>
                </a:solidFill>
                <a:prstDash val="solid"/>
                <a:round/>
                <a:headEnd type="none" w="med" len="med"/>
                <a:tailEnd type="none" w="lg" len="lg"/>
              </a:ln>
              <a:effectLst/>
            </p:spPr>
          </p:cxnSp>
        </p:grpSp>
        <p:cxnSp>
          <p:nvCxnSpPr>
            <p:cNvPr id="77" name="Straight Connector 76"/>
            <p:cNvCxnSpPr>
              <a:stCxn id="4" idx="5"/>
              <a:endCxn id="18" idx="1"/>
            </p:cNvCxnSpPr>
            <p:nvPr/>
          </p:nvCxnSpPr>
          <p:spPr bwMode="auto">
            <a:xfrm>
              <a:off x="2600388" y="2415931"/>
              <a:ext cx="1049299" cy="707391"/>
            </a:xfrm>
            <a:prstGeom prst="line">
              <a:avLst/>
            </a:prstGeom>
            <a:noFill/>
            <a:ln w="25400" cap="flat" cmpd="sng" algn="ctr">
              <a:solidFill>
                <a:srgbClr val="3C4F82"/>
              </a:solidFill>
              <a:prstDash val="solid"/>
              <a:round/>
              <a:headEnd type="none" w="med" len="med"/>
              <a:tailEnd type="none" w="lg" len="lg"/>
            </a:ln>
            <a:effectLst/>
          </p:spPr>
        </p:cxnSp>
        <p:cxnSp>
          <p:nvCxnSpPr>
            <p:cNvPr id="103" name="Straight Connector 102"/>
            <p:cNvCxnSpPr>
              <a:stCxn id="18" idx="2"/>
              <a:endCxn id="110" idx="2"/>
            </p:cNvCxnSpPr>
            <p:nvPr/>
          </p:nvCxnSpPr>
          <p:spPr bwMode="auto">
            <a:xfrm>
              <a:off x="4262634" y="3277210"/>
              <a:ext cx="704158" cy="419424"/>
            </a:xfrm>
            <a:prstGeom prst="line">
              <a:avLst/>
            </a:prstGeom>
            <a:noFill/>
            <a:ln w="25400" cap="flat" cmpd="sng" algn="ctr">
              <a:solidFill>
                <a:srgbClr val="3C4F82"/>
              </a:solidFill>
              <a:prstDash val="solid"/>
              <a:round/>
              <a:headEnd type="none" w="med" len="med"/>
              <a:tailEnd type="none" w="lg" len="lg"/>
            </a:ln>
            <a:effectLst/>
          </p:spPr>
        </p:cxnSp>
        <p:cxnSp>
          <p:nvCxnSpPr>
            <p:cNvPr id="119" name="Straight Connector 118"/>
            <p:cNvCxnSpPr>
              <a:endCxn id="17" idx="0"/>
            </p:cNvCxnSpPr>
            <p:nvPr/>
          </p:nvCxnSpPr>
          <p:spPr bwMode="auto">
            <a:xfrm>
              <a:off x="2371045" y="2522262"/>
              <a:ext cx="937817" cy="1158381"/>
            </a:xfrm>
            <a:prstGeom prst="line">
              <a:avLst/>
            </a:prstGeom>
            <a:noFill/>
            <a:ln w="25400" cap="flat" cmpd="sng" algn="ctr">
              <a:solidFill>
                <a:srgbClr val="3C4F82"/>
              </a:solidFill>
              <a:prstDash val="solid"/>
              <a:round/>
              <a:headEnd type="none" w="med" len="med"/>
              <a:tailEnd type="none" w="lg" len="lg"/>
            </a:ln>
            <a:effectLst/>
          </p:spPr>
        </p:cxnSp>
        <p:sp>
          <p:nvSpPr>
            <p:cNvPr id="22" name="TextBox 21"/>
            <p:cNvSpPr txBox="1"/>
            <p:nvPr/>
          </p:nvSpPr>
          <p:spPr>
            <a:xfrm>
              <a:off x="4284876" y="5322178"/>
              <a:ext cx="1046074"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Offshore</a:t>
              </a:r>
            </a:p>
          </p:txBody>
        </p:sp>
        <p:sp>
          <p:nvSpPr>
            <p:cNvPr id="54" name="Oval 53"/>
            <p:cNvSpPr/>
            <p:nvPr/>
          </p:nvSpPr>
          <p:spPr bwMode="auto">
            <a:xfrm>
              <a:off x="5520381" y="5174585"/>
              <a:ext cx="1556154" cy="602963"/>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55" name="TextBox 54"/>
            <p:cNvSpPr txBox="1"/>
            <p:nvPr/>
          </p:nvSpPr>
          <p:spPr>
            <a:xfrm>
              <a:off x="5654797" y="5214456"/>
              <a:ext cx="1287322" cy="523220"/>
            </a:xfrm>
            <a:prstGeom prst="rect">
              <a:avLst/>
            </a:prstGeom>
            <a:noFill/>
          </p:spPr>
          <p:txBody>
            <a:bodyPr wrap="square" rtlCol="0">
              <a:spAutoFit/>
            </a:bodyPr>
            <a:lstStyle/>
            <a:p>
              <a:pPr algn="ctr"/>
              <a:r>
                <a:rPr lang="en-US" sz="1400" b="1" dirty="0" smtClean="0">
                  <a:solidFill>
                    <a:srgbClr val="3C4F82"/>
                  </a:solidFill>
                  <a:latin typeface="Arial Black" pitchFamily="34" charset="0"/>
                </a:rPr>
                <a:t>Foreign Developers</a:t>
              </a:r>
            </a:p>
          </p:txBody>
        </p:sp>
        <p:sp>
          <p:nvSpPr>
            <p:cNvPr id="118" name="TextBox 117"/>
            <p:cNvSpPr txBox="1"/>
            <p:nvPr/>
          </p:nvSpPr>
          <p:spPr>
            <a:xfrm>
              <a:off x="4352543" y="4283518"/>
              <a:ext cx="517859"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US</a:t>
              </a:r>
            </a:p>
          </p:txBody>
        </p:sp>
        <p:cxnSp>
          <p:nvCxnSpPr>
            <p:cNvPr id="122" name="Straight Connector 121"/>
            <p:cNvCxnSpPr>
              <a:stCxn id="17" idx="2"/>
              <a:endCxn id="118" idx="1"/>
            </p:cNvCxnSpPr>
            <p:nvPr/>
          </p:nvCxnSpPr>
          <p:spPr bwMode="auto">
            <a:xfrm>
              <a:off x="3308862" y="4203863"/>
              <a:ext cx="1043681" cy="233544"/>
            </a:xfrm>
            <a:prstGeom prst="line">
              <a:avLst/>
            </a:prstGeom>
            <a:noFill/>
            <a:ln w="25400" cap="flat" cmpd="sng" algn="ctr">
              <a:solidFill>
                <a:srgbClr val="3C4F82"/>
              </a:solidFill>
              <a:prstDash val="solid"/>
              <a:round/>
              <a:headEnd type="none" w="med" len="med"/>
              <a:tailEnd type="none" w="lg" len="lg"/>
            </a:ln>
            <a:effectLst/>
          </p:spPr>
        </p:cxnSp>
        <p:cxnSp>
          <p:nvCxnSpPr>
            <p:cNvPr id="125" name="Straight Connector 124"/>
            <p:cNvCxnSpPr>
              <a:stCxn id="17" idx="2"/>
              <a:endCxn id="22" idx="1"/>
            </p:cNvCxnSpPr>
            <p:nvPr/>
          </p:nvCxnSpPr>
          <p:spPr bwMode="auto">
            <a:xfrm>
              <a:off x="3308862" y="4203863"/>
              <a:ext cx="976014" cy="1272204"/>
            </a:xfrm>
            <a:prstGeom prst="line">
              <a:avLst/>
            </a:prstGeom>
            <a:noFill/>
            <a:ln w="25400" cap="flat" cmpd="sng" algn="ctr">
              <a:solidFill>
                <a:srgbClr val="3C4F82"/>
              </a:solidFill>
              <a:prstDash val="solid"/>
              <a:round/>
              <a:headEnd type="none" w="med" len="med"/>
              <a:tailEnd type="none" w="lg" len="lg"/>
            </a:ln>
            <a:effectLst/>
          </p:spPr>
        </p:cxnSp>
        <p:sp>
          <p:nvSpPr>
            <p:cNvPr id="30" name="TextBox 29"/>
            <p:cNvSpPr txBox="1"/>
            <p:nvPr/>
          </p:nvSpPr>
          <p:spPr>
            <a:xfrm>
              <a:off x="1103513" y="3652488"/>
              <a:ext cx="95447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Acquire </a:t>
              </a:r>
              <a:r>
                <a:rPr lang="en-US" sz="1400" dirty="0" smtClean="0">
                  <a:solidFill>
                    <a:srgbClr val="3C4F82"/>
                  </a:solidFill>
                  <a:latin typeface="Arial Black" pitchFamily="34" charset="0"/>
                </a:rPr>
                <a:t>(COTS)</a:t>
              </a:r>
            </a:p>
          </p:txBody>
        </p:sp>
        <p:sp>
          <p:nvSpPr>
            <p:cNvPr id="34" name="TextBox 33"/>
            <p:cNvSpPr txBox="1"/>
            <p:nvPr/>
          </p:nvSpPr>
          <p:spPr>
            <a:xfrm>
              <a:off x="1228350" y="5098690"/>
              <a:ext cx="992660"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Acquire</a:t>
              </a:r>
            </a:p>
          </p:txBody>
        </p:sp>
        <p:sp>
          <p:nvSpPr>
            <p:cNvPr id="36" name="TextBox 35"/>
            <p:cNvSpPr txBox="1"/>
            <p:nvPr/>
          </p:nvSpPr>
          <p:spPr>
            <a:xfrm>
              <a:off x="2225040" y="4938855"/>
              <a:ext cx="1280160"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a:t>
              </a:r>
            </a:p>
          </p:txBody>
        </p:sp>
        <p:sp>
          <p:nvSpPr>
            <p:cNvPr id="62" name="Oval 61"/>
            <p:cNvSpPr/>
            <p:nvPr/>
          </p:nvSpPr>
          <p:spPr bwMode="auto">
            <a:xfrm>
              <a:off x="917809" y="4431548"/>
              <a:ext cx="1325880" cy="358145"/>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63" name="TextBox 62"/>
            <p:cNvSpPr txBox="1"/>
            <p:nvPr/>
          </p:nvSpPr>
          <p:spPr>
            <a:xfrm>
              <a:off x="931546" y="4487333"/>
              <a:ext cx="1298407" cy="307777"/>
            </a:xfrm>
            <a:prstGeom prst="rect">
              <a:avLst/>
            </a:prstGeom>
            <a:noFill/>
          </p:spPr>
          <p:txBody>
            <a:bodyPr wrap="square" rtlCol="0">
              <a:spAutoFit/>
            </a:bodyPr>
            <a:lstStyle/>
            <a:p>
              <a:pPr algn="ctr"/>
              <a:r>
                <a:rPr lang="en-US" sz="1400" dirty="0" smtClean="0">
                  <a:solidFill>
                    <a:srgbClr val="3C4F82"/>
                  </a:solidFill>
                  <a:latin typeface="Arial Black" pitchFamily="34" charset="0"/>
                </a:rPr>
                <a:t>Developer</a:t>
              </a:r>
            </a:p>
          </p:txBody>
        </p:sp>
        <p:cxnSp>
          <p:nvCxnSpPr>
            <p:cNvPr id="140" name="Straight Connector 139"/>
            <p:cNvCxnSpPr/>
            <p:nvPr/>
          </p:nvCxnSpPr>
          <p:spPr bwMode="auto">
            <a:xfrm>
              <a:off x="1580750" y="4195818"/>
              <a:ext cx="0" cy="219817"/>
            </a:xfrm>
            <a:prstGeom prst="line">
              <a:avLst/>
            </a:prstGeom>
            <a:noFill/>
            <a:ln w="25400" cap="flat" cmpd="sng" algn="ctr">
              <a:solidFill>
                <a:srgbClr val="0000FF"/>
              </a:solidFill>
              <a:prstDash val="solid"/>
              <a:round/>
              <a:headEnd type="none" w="med" len="med"/>
              <a:tailEnd type="none" w="lg" len="lg"/>
            </a:ln>
            <a:effectLst/>
          </p:spPr>
        </p:cxnSp>
        <p:cxnSp>
          <p:nvCxnSpPr>
            <p:cNvPr id="205" name="Straight Connector 204"/>
            <p:cNvCxnSpPr>
              <a:endCxn id="30" idx="0"/>
            </p:cNvCxnSpPr>
            <p:nvPr/>
          </p:nvCxnSpPr>
          <p:spPr bwMode="auto">
            <a:xfrm flipH="1">
              <a:off x="1580750" y="2522262"/>
              <a:ext cx="477236" cy="1130226"/>
            </a:xfrm>
            <a:prstGeom prst="line">
              <a:avLst/>
            </a:prstGeom>
            <a:noFill/>
            <a:ln w="25400" cap="flat" cmpd="sng" algn="ctr">
              <a:solidFill>
                <a:srgbClr val="3C4F82"/>
              </a:solidFill>
              <a:prstDash val="solid"/>
              <a:round/>
              <a:headEnd type="none" w="med" len="med"/>
              <a:tailEnd type="none" w="lg" len="lg"/>
            </a:ln>
            <a:effectLst/>
          </p:spPr>
        </p:cxnSp>
        <p:sp>
          <p:nvSpPr>
            <p:cNvPr id="5" name="TextBox 4"/>
            <p:cNvSpPr txBox="1"/>
            <p:nvPr/>
          </p:nvSpPr>
          <p:spPr>
            <a:xfrm>
              <a:off x="3509470" y="1601014"/>
              <a:ext cx="954473" cy="307777"/>
            </a:xfrm>
            <a:prstGeom prst="rect">
              <a:avLst/>
            </a:prstGeom>
            <a:noFill/>
            <a:ln w="25400">
              <a:noFill/>
            </a:ln>
          </p:spPr>
          <p:txBody>
            <a:bodyPr wrap="square" rtlCol="0">
              <a:spAutoFit/>
            </a:bodyPr>
            <a:lstStyle/>
            <a:p>
              <a:pPr algn="ctr"/>
              <a:r>
                <a:rPr lang="en-US" sz="1400" dirty="0">
                  <a:solidFill>
                    <a:srgbClr val="3C4F82"/>
                  </a:solidFill>
                  <a:latin typeface="Arial Black" pitchFamily="34" charset="0"/>
                </a:rPr>
                <a:t>R</a:t>
              </a:r>
              <a:r>
                <a:rPr lang="en-US" sz="1400" dirty="0" smtClean="0">
                  <a:solidFill>
                    <a:srgbClr val="3C4F82"/>
                  </a:solidFill>
                  <a:latin typeface="Arial Black" pitchFamily="34" charset="0"/>
                </a:rPr>
                <a:t>euse</a:t>
              </a:r>
            </a:p>
          </p:txBody>
        </p:sp>
        <p:cxnSp>
          <p:nvCxnSpPr>
            <p:cNvPr id="80" name="Straight Connector 79"/>
            <p:cNvCxnSpPr/>
            <p:nvPr/>
          </p:nvCxnSpPr>
          <p:spPr bwMode="auto">
            <a:xfrm flipV="1">
              <a:off x="4463943" y="1754902"/>
              <a:ext cx="335742" cy="1"/>
            </a:xfrm>
            <a:prstGeom prst="line">
              <a:avLst/>
            </a:prstGeom>
            <a:noFill/>
            <a:ln w="25400" cap="flat" cmpd="sng" algn="ctr">
              <a:solidFill>
                <a:srgbClr val="3C4F82"/>
              </a:solidFill>
              <a:prstDash val="solid"/>
              <a:round/>
              <a:headEnd type="none" w="med" len="med"/>
              <a:tailEnd type="none" w="lg" len="lg"/>
            </a:ln>
            <a:effectLst/>
          </p:spPr>
        </p:cxnSp>
        <p:sp>
          <p:nvSpPr>
            <p:cNvPr id="123" name="Oval 122"/>
            <p:cNvSpPr/>
            <p:nvPr/>
          </p:nvSpPr>
          <p:spPr bwMode="auto">
            <a:xfrm>
              <a:off x="6545270" y="1143335"/>
              <a:ext cx="1699753" cy="1223135"/>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124" name="TextBox 123"/>
            <p:cNvSpPr txBox="1"/>
            <p:nvPr/>
          </p:nvSpPr>
          <p:spPr>
            <a:xfrm>
              <a:off x="6712827" y="1277849"/>
              <a:ext cx="1364639" cy="954107"/>
            </a:xfrm>
            <a:prstGeom prst="rect">
              <a:avLst/>
            </a:prstGeom>
            <a:noFill/>
          </p:spPr>
          <p:txBody>
            <a:bodyPr wrap="square" rtlCol="0">
              <a:spAutoFit/>
            </a:bodyPr>
            <a:lstStyle/>
            <a:p>
              <a:pPr algn="ctr"/>
              <a:r>
                <a:rPr lang="en-US" sz="1400" dirty="0" smtClean="0">
                  <a:solidFill>
                    <a:srgbClr val="3C4F82"/>
                  </a:solidFill>
                  <a:latin typeface="Arial Black" pitchFamily="34" charset="0"/>
                </a:rPr>
                <a:t> Multiple Developers and Contractors</a:t>
              </a:r>
            </a:p>
          </p:txBody>
        </p:sp>
        <p:sp>
          <p:nvSpPr>
            <p:cNvPr id="110" name="Oval 109"/>
            <p:cNvSpPr/>
            <p:nvPr/>
          </p:nvSpPr>
          <p:spPr bwMode="auto">
            <a:xfrm>
              <a:off x="4966792" y="3517561"/>
              <a:ext cx="1325880" cy="358145"/>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113" name="TextBox 112"/>
            <p:cNvSpPr txBox="1"/>
            <p:nvPr/>
          </p:nvSpPr>
          <p:spPr>
            <a:xfrm>
              <a:off x="4980529" y="3542745"/>
              <a:ext cx="1298407" cy="307777"/>
            </a:xfrm>
            <a:prstGeom prst="rect">
              <a:avLst/>
            </a:prstGeom>
            <a:noFill/>
          </p:spPr>
          <p:txBody>
            <a:bodyPr wrap="square" rtlCol="0">
              <a:spAutoFit/>
            </a:bodyPr>
            <a:lstStyle/>
            <a:p>
              <a:pPr algn="ctr"/>
              <a:r>
                <a:rPr lang="en-US" sz="1400" dirty="0" smtClean="0">
                  <a:solidFill>
                    <a:srgbClr val="3C4F82"/>
                  </a:solidFill>
                  <a:latin typeface="Arial Black" pitchFamily="34" charset="0"/>
                </a:rPr>
                <a:t>Developer</a:t>
              </a:r>
            </a:p>
          </p:txBody>
        </p:sp>
        <p:sp>
          <p:nvSpPr>
            <p:cNvPr id="14" name="TextBox 13"/>
            <p:cNvSpPr txBox="1"/>
            <p:nvPr/>
          </p:nvSpPr>
          <p:spPr>
            <a:xfrm>
              <a:off x="4839395" y="1245532"/>
              <a:ext cx="1197863" cy="1018740"/>
            </a:xfrm>
            <a:prstGeom prst="rect">
              <a:avLst/>
            </a:prstGeom>
            <a:noFill/>
            <a:ln w="38100">
              <a:noFill/>
            </a:ln>
          </p:spPr>
          <p:txBody>
            <a:bodyPr wrap="square" rtlCol="0">
              <a:spAutoFit/>
            </a:bodyPr>
            <a:lstStyle/>
            <a:p>
              <a:pPr algn="ctr"/>
              <a:r>
                <a:rPr lang="en-US" sz="1400" b="1" dirty="0" smtClean="0">
                  <a:solidFill>
                    <a:srgbClr val="3C4F82"/>
                  </a:solidFill>
                  <a:latin typeface="Arial Black" pitchFamily="34" charset="0"/>
                </a:rPr>
                <a:t>Legacy Software </a:t>
              </a:r>
            </a:p>
            <a:p>
              <a:pPr algn="ctr"/>
              <a:r>
                <a:rPr lang="en-US" sz="1400" b="1" dirty="0" smtClean="0">
                  <a:solidFill>
                    <a:srgbClr val="3C4F82"/>
                  </a:solidFill>
                  <a:latin typeface="Arial Black" pitchFamily="34" charset="0"/>
                </a:rPr>
                <a:t>Other Programs</a:t>
              </a:r>
            </a:p>
          </p:txBody>
        </p:sp>
        <p:sp>
          <p:nvSpPr>
            <p:cNvPr id="150" name="Rounded Rectangle 149"/>
            <p:cNvSpPr/>
            <p:nvPr/>
          </p:nvSpPr>
          <p:spPr bwMode="auto">
            <a:xfrm>
              <a:off x="4799685" y="1245532"/>
              <a:ext cx="1277282" cy="1018740"/>
            </a:xfrm>
            <a:prstGeom prst="roundRect">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grpSp>
          <p:nvGrpSpPr>
            <p:cNvPr id="160" name="Group 159"/>
            <p:cNvGrpSpPr/>
            <p:nvPr/>
          </p:nvGrpSpPr>
          <p:grpSpPr>
            <a:xfrm>
              <a:off x="7070258" y="3069114"/>
              <a:ext cx="954473" cy="1255039"/>
              <a:chOff x="7129828" y="2705226"/>
              <a:chExt cx="954473" cy="1255039"/>
            </a:xfrm>
          </p:grpSpPr>
          <p:sp>
            <p:nvSpPr>
              <p:cNvPr id="16" name="TextBox 15"/>
              <p:cNvSpPr txBox="1"/>
              <p:nvPr/>
            </p:nvSpPr>
            <p:spPr>
              <a:xfrm>
                <a:off x="7254236" y="2705226"/>
                <a:ext cx="705656"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U.S.</a:t>
                </a:r>
              </a:p>
            </p:txBody>
          </p:sp>
          <p:sp>
            <p:nvSpPr>
              <p:cNvPr id="19" name="TextBox 18"/>
              <p:cNvSpPr txBox="1"/>
              <p:nvPr/>
            </p:nvSpPr>
            <p:spPr>
              <a:xfrm>
                <a:off x="7129828" y="3652488"/>
                <a:ext cx="954473"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Foreign</a:t>
                </a:r>
              </a:p>
            </p:txBody>
          </p:sp>
          <p:sp>
            <p:nvSpPr>
              <p:cNvPr id="20" name="TextBox 19"/>
              <p:cNvSpPr txBox="1"/>
              <p:nvPr/>
            </p:nvSpPr>
            <p:spPr>
              <a:xfrm>
                <a:off x="7129828" y="3178857"/>
                <a:ext cx="954473"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Global</a:t>
                </a:r>
              </a:p>
            </p:txBody>
          </p:sp>
        </p:grpSp>
        <p:sp>
          <p:nvSpPr>
            <p:cNvPr id="157" name="Rounded Rectangle 156"/>
            <p:cNvSpPr/>
            <p:nvPr/>
          </p:nvSpPr>
          <p:spPr bwMode="auto">
            <a:xfrm>
              <a:off x="7010688" y="2977632"/>
              <a:ext cx="1073613" cy="1438003"/>
            </a:xfrm>
            <a:prstGeom prst="roundRect">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cxnSp>
          <p:nvCxnSpPr>
            <p:cNvPr id="167" name="Straight Connector 166"/>
            <p:cNvCxnSpPr/>
            <p:nvPr/>
          </p:nvCxnSpPr>
          <p:spPr bwMode="auto">
            <a:xfrm>
              <a:off x="6076967" y="1754902"/>
              <a:ext cx="468303" cy="1"/>
            </a:xfrm>
            <a:prstGeom prst="line">
              <a:avLst/>
            </a:prstGeom>
            <a:noFill/>
            <a:ln w="25400" cap="flat" cmpd="sng" algn="ctr">
              <a:solidFill>
                <a:srgbClr val="3C4F82"/>
              </a:solidFill>
              <a:prstDash val="solid"/>
              <a:round/>
              <a:headEnd type="none" w="med" len="med"/>
              <a:tailEnd type="none" w="lg" len="lg"/>
            </a:ln>
            <a:effectLst/>
          </p:spPr>
        </p:cxnSp>
        <p:cxnSp>
          <p:nvCxnSpPr>
            <p:cNvPr id="174" name="Straight Connector 173"/>
            <p:cNvCxnSpPr>
              <a:stCxn id="110" idx="6"/>
              <a:endCxn id="157" idx="1"/>
            </p:cNvCxnSpPr>
            <p:nvPr/>
          </p:nvCxnSpPr>
          <p:spPr bwMode="auto">
            <a:xfrm>
              <a:off x="6292672" y="3696634"/>
              <a:ext cx="718016" cy="0"/>
            </a:xfrm>
            <a:prstGeom prst="line">
              <a:avLst/>
            </a:prstGeom>
            <a:noFill/>
            <a:ln w="25400" cap="flat" cmpd="sng" algn="ctr">
              <a:solidFill>
                <a:srgbClr val="3C4F82"/>
              </a:solidFill>
              <a:prstDash val="solid"/>
              <a:round/>
              <a:headEnd type="none" w="med" len="med"/>
              <a:tailEnd type="none" w="lg" len="lg"/>
            </a:ln>
            <a:effectLst/>
          </p:spPr>
        </p:cxnSp>
        <p:sp>
          <p:nvSpPr>
            <p:cNvPr id="51" name="TextBox 50"/>
            <p:cNvSpPr txBox="1"/>
            <p:nvPr/>
          </p:nvSpPr>
          <p:spPr>
            <a:xfrm>
              <a:off x="4963467" y="2537992"/>
              <a:ext cx="1553475" cy="523220"/>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Counterfeit hardware</a:t>
              </a:r>
            </a:p>
          </p:txBody>
        </p:sp>
        <p:sp>
          <p:nvSpPr>
            <p:cNvPr id="52" name="TextBox 51"/>
            <p:cNvSpPr txBox="1"/>
            <p:nvPr/>
          </p:nvSpPr>
          <p:spPr>
            <a:xfrm>
              <a:off x="4771125" y="4582180"/>
              <a:ext cx="3473898" cy="523220"/>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Firmware that controls electronic hardware is replaced.</a:t>
              </a:r>
            </a:p>
          </p:txBody>
        </p:sp>
        <p:sp>
          <p:nvSpPr>
            <p:cNvPr id="56" name="TextBox 55"/>
            <p:cNvSpPr txBox="1"/>
            <p:nvPr/>
          </p:nvSpPr>
          <p:spPr>
            <a:xfrm>
              <a:off x="2910468" y="5629955"/>
              <a:ext cx="1553475" cy="523220"/>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Hardware tampering</a:t>
              </a:r>
            </a:p>
          </p:txBody>
        </p:sp>
        <p:cxnSp>
          <p:nvCxnSpPr>
            <p:cNvPr id="9" name="Straight Arrow Connector 8"/>
            <p:cNvCxnSpPr>
              <a:stCxn id="51" idx="1"/>
            </p:cNvCxnSpPr>
            <p:nvPr/>
          </p:nvCxnSpPr>
          <p:spPr bwMode="auto">
            <a:xfrm flipH="1" flipV="1">
              <a:off x="3125038" y="2264272"/>
              <a:ext cx="1838429" cy="535330"/>
            </a:xfrm>
            <a:prstGeom prst="straightConnector1">
              <a:avLst/>
            </a:prstGeom>
            <a:noFill/>
            <a:ln w="25400" cap="flat" cmpd="sng" algn="ctr">
              <a:solidFill>
                <a:srgbClr val="C00000"/>
              </a:solidFill>
              <a:prstDash val="solid"/>
              <a:round/>
              <a:headEnd type="none" w="med" len="med"/>
              <a:tailEnd type="triangle" w="lg" len="lg"/>
            </a:ln>
            <a:effectLst/>
          </p:spPr>
        </p:cxnSp>
        <p:cxnSp>
          <p:nvCxnSpPr>
            <p:cNvPr id="58" name="Straight Arrow Connector 57"/>
            <p:cNvCxnSpPr>
              <a:stCxn id="56" idx="0"/>
            </p:cNvCxnSpPr>
            <p:nvPr/>
          </p:nvCxnSpPr>
          <p:spPr bwMode="auto">
            <a:xfrm flipH="1" flipV="1">
              <a:off x="2165891" y="2799602"/>
              <a:ext cx="1521315" cy="2830353"/>
            </a:xfrm>
            <a:prstGeom prst="straightConnector1">
              <a:avLst/>
            </a:prstGeom>
            <a:noFill/>
            <a:ln w="25400" cap="flat" cmpd="sng" algn="ctr">
              <a:solidFill>
                <a:srgbClr val="C00000"/>
              </a:solidFill>
              <a:prstDash val="solid"/>
              <a:round/>
              <a:headEnd type="none" w="med" len="med"/>
              <a:tailEnd type="triangle" w="lg" len="lg"/>
            </a:ln>
            <a:effectLst/>
          </p:spPr>
        </p:cxnSp>
        <p:cxnSp>
          <p:nvCxnSpPr>
            <p:cNvPr id="59" name="Straight Arrow Connector 58"/>
            <p:cNvCxnSpPr/>
            <p:nvPr/>
          </p:nvCxnSpPr>
          <p:spPr bwMode="auto">
            <a:xfrm flipH="1" flipV="1">
              <a:off x="2600388" y="2667001"/>
              <a:ext cx="2837938" cy="1943620"/>
            </a:xfrm>
            <a:prstGeom prst="straightConnector1">
              <a:avLst/>
            </a:prstGeom>
            <a:noFill/>
            <a:ln w="25400" cap="flat" cmpd="sng" algn="ctr">
              <a:solidFill>
                <a:srgbClr val="C00000"/>
              </a:solidFill>
              <a:prstDash val="solid"/>
              <a:round/>
              <a:headEnd type="none" w="med" len="med"/>
              <a:tailEnd type="triangle" w="lg" len="lg"/>
            </a:ln>
            <a:effectLst/>
          </p:spPr>
        </p:cxnSp>
        <p:cxnSp>
          <p:nvCxnSpPr>
            <p:cNvPr id="60" name="Straight Arrow Connector 59"/>
            <p:cNvCxnSpPr>
              <a:stCxn id="53" idx="0"/>
            </p:cNvCxnSpPr>
            <p:nvPr/>
          </p:nvCxnSpPr>
          <p:spPr bwMode="auto">
            <a:xfrm flipV="1">
              <a:off x="561728" y="2769626"/>
              <a:ext cx="394265" cy="629026"/>
            </a:xfrm>
            <a:prstGeom prst="straightConnector1">
              <a:avLst/>
            </a:prstGeom>
            <a:noFill/>
            <a:ln w="25400" cap="flat" cmpd="sng" algn="ctr">
              <a:solidFill>
                <a:srgbClr val="C00000"/>
              </a:solidFill>
              <a:prstDash val="solid"/>
              <a:round/>
              <a:headEnd type="none" w="med" len="med"/>
              <a:tailEnd type="triangle" w="lg" len="lg"/>
            </a:ln>
            <a:effectLst/>
          </p:spPr>
        </p:cxnSp>
      </p:grpSp>
      <p:sp>
        <p:nvSpPr>
          <p:cNvPr id="10" name="TextBox 9"/>
          <p:cNvSpPr txBox="1"/>
          <p:nvPr/>
        </p:nvSpPr>
        <p:spPr>
          <a:xfrm>
            <a:off x="4044252" y="1000360"/>
            <a:ext cx="4490148" cy="1200329"/>
          </a:xfrm>
          <a:prstGeom prst="rect">
            <a:avLst/>
          </a:prstGeom>
          <a:solidFill>
            <a:srgbClr val="0033CC"/>
          </a:solidFill>
          <a:ln>
            <a:solidFill>
              <a:srgbClr val="990000"/>
            </a:solidFill>
          </a:ln>
        </p:spPr>
        <p:txBody>
          <a:bodyPr wrap="square" rtlCol="0">
            <a:spAutoFit/>
          </a:bodyPr>
          <a:lstStyle/>
          <a:p>
            <a:pPr marL="274320" indent="-182880" algn="l"/>
            <a:r>
              <a:rPr lang="en-US" sz="1800" dirty="0">
                <a:solidFill>
                  <a:schemeClr val="bg1"/>
                </a:solidFill>
              </a:rPr>
              <a:t>Program offices and developers need criteria for the allocation of  limited resources to software risk management</a:t>
            </a:r>
            <a:endParaRPr lang="en-US" sz="1800" dirty="0" smtClean="0">
              <a:solidFill>
                <a:schemeClr val="bg1"/>
              </a:solidFill>
            </a:endParaRPr>
          </a:p>
        </p:txBody>
      </p:sp>
      <p:sp>
        <p:nvSpPr>
          <p:cNvPr id="11" name="TextBox 10"/>
          <p:cNvSpPr txBox="1"/>
          <p:nvPr/>
        </p:nvSpPr>
        <p:spPr>
          <a:xfrm>
            <a:off x="1395223" y="2911803"/>
            <a:ext cx="5529277" cy="1061829"/>
          </a:xfrm>
          <a:prstGeom prst="rect">
            <a:avLst/>
          </a:prstGeom>
          <a:solidFill>
            <a:srgbClr val="0033CC"/>
          </a:solidFill>
          <a:ln>
            <a:solidFill>
              <a:srgbClr val="990000"/>
            </a:solidFill>
          </a:ln>
        </p:spPr>
        <p:txBody>
          <a:bodyPr wrap="square" rtlCol="0">
            <a:spAutoFit/>
          </a:bodyPr>
          <a:lstStyle/>
          <a:p>
            <a:pPr marL="274320" indent="-182880" algn="l"/>
            <a:r>
              <a:rPr lang="en-US" sz="1800" dirty="0">
                <a:solidFill>
                  <a:schemeClr val="bg1"/>
                </a:solidFill>
              </a:rPr>
              <a:t>Which threats should be addressed? </a:t>
            </a:r>
          </a:p>
          <a:p>
            <a:pPr marL="274320" indent="-182880" algn="l"/>
            <a:r>
              <a:rPr lang="en-US" sz="1800" dirty="0">
                <a:solidFill>
                  <a:schemeClr val="bg1"/>
                </a:solidFill>
              </a:rPr>
              <a:t>Which threats can be mitigated during </a:t>
            </a:r>
            <a:r>
              <a:rPr lang="en-US" sz="1800" dirty="0" smtClean="0">
                <a:solidFill>
                  <a:schemeClr val="bg1"/>
                </a:solidFill>
              </a:rPr>
              <a:t>development?</a:t>
            </a:r>
          </a:p>
        </p:txBody>
      </p:sp>
      <p:sp>
        <p:nvSpPr>
          <p:cNvPr id="13" name="TextBox 12"/>
          <p:cNvSpPr txBox="1"/>
          <p:nvPr/>
        </p:nvSpPr>
        <p:spPr>
          <a:xfrm>
            <a:off x="1336515" y="4571145"/>
            <a:ext cx="5431115" cy="1585049"/>
          </a:xfrm>
          <a:prstGeom prst="rect">
            <a:avLst/>
          </a:prstGeom>
          <a:solidFill>
            <a:srgbClr val="0033CC"/>
          </a:solidFill>
          <a:ln>
            <a:solidFill>
              <a:srgbClr val="990000"/>
            </a:solidFill>
          </a:ln>
        </p:spPr>
        <p:txBody>
          <a:bodyPr wrap="square" rtlCol="0">
            <a:spAutoFit/>
          </a:bodyPr>
          <a:lstStyle/>
          <a:p>
            <a:pPr marL="274320" indent="-182880" algn="l">
              <a:spcBef>
                <a:spcPts val="1200"/>
              </a:spcBef>
              <a:spcAft>
                <a:spcPts val="0"/>
              </a:spcAft>
            </a:pPr>
            <a:r>
              <a:rPr lang="en-US" dirty="0" smtClean="0">
                <a:solidFill>
                  <a:schemeClr val="bg1"/>
                </a:solidFill>
              </a:rPr>
              <a:t>Additional attention includes</a:t>
            </a:r>
            <a:endParaRPr lang="en-US" sz="1800" dirty="0">
              <a:solidFill>
                <a:schemeClr val="bg1"/>
              </a:solidFill>
            </a:endParaRPr>
          </a:p>
          <a:p>
            <a:pPr marL="274320" indent="-182880" algn="l">
              <a:spcBef>
                <a:spcPts val="0"/>
              </a:spcBef>
              <a:spcAft>
                <a:spcPts val="300"/>
              </a:spcAft>
              <a:buFont typeface="Arial" pitchFamily="34" charset="0"/>
              <a:buChar char="•"/>
            </a:pPr>
            <a:r>
              <a:rPr lang="en-US" sz="1800" b="0" dirty="0">
                <a:solidFill>
                  <a:schemeClr val="bg1"/>
                </a:solidFill>
              </a:rPr>
              <a:t>in depth review and vulnerability testing</a:t>
            </a:r>
          </a:p>
          <a:p>
            <a:pPr marL="274320" indent="-182880" algn="l">
              <a:spcBef>
                <a:spcPts val="0"/>
              </a:spcBef>
              <a:spcAft>
                <a:spcPts val="300"/>
              </a:spcAft>
              <a:buFont typeface="Arial" pitchFamily="34" charset="0"/>
              <a:buChar char="•"/>
            </a:pPr>
            <a:r>
              <a:rPr lang="en-US" sz="1800" b="0" dirty="0">
                <a:solidFill>
                  <a:schemeClr val="bg1"/>
                </a:solidFill>
              </a:rPr>
              <a:t>high-risk code areas that require defense-in-depth</a:t>
            </a:r>
          </a:p>
          <a:p>
            <a:pPr marL="274320" indent="-182880" algn="l">
              <a:spcBef>
                <a:spcPts val="0"/>
              </a:spcBef>
              <a:spcAft>
                <a:spcPts val="300"/>
              </a:spcAft>
              <a:buFont typeface="Arial" pitchFamily="34" charset="0"/>
              <a:buChar char="•"/>
            </a:pPr>
            <a:r>
              <a:rPr lang="en-US" sz="1800" b="0" dirty="0">
                <a:solidFill>
                  <a:schemeClr val="bg1"/>
                </a:solidFill>
              </a:rPr>
              <a:t>areas to reanalyze after software changes</a:t>
            </a:r>
          </a:p>
        </p:txBody>
      </p:sp>
    </p:spTree>
    <p:extLst>
      <p:ext uri="{BB962C8B-B14F-4D97-AF65-F5344CB8AC3E}">
        <p14:creationId xmlns:p14="http://schemas.microsoft.com/office/powerpoint/2010/main" val="33468982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0" grpId="0" animBg="1"/>
      <p:bldP spid="11"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4181475" y="5726113"/>
            <a:ext cx="184150" cy="396875"/>
          </a:xfrm>
          <a:prstGeom prst="rect">
            <a:avLst/>
          </a:prstGeom>
          <a:noFill/>
          <a:ln w="6350">
            <a:noFill/>
            <a:miter lim="800000"/>
            <a:headEnd/>
            <a:tailEnd/>
          </a:ln>
        </p:spPr>
        <p:txBody>
          <a:bodyPr wrap="none" anchor="ctr">
            <a:spAutoFit/>
          </a:bodyPr>
          <a:lstStyle/>
          <a:p>
            <a:pPr algn="ctr">
              <a:spcBef>
                <a:spcPct val="50000"/>
              </a:spcBef>
            </a:pPr>
            <a:endParaRPr lang="en-US" sz="2000" dirty="0"/>
          </a:p>
        </p:txBody>
      </p:sp>
      <p:sp>
        <p:nvSpPr>
          <p:cNvPr id="16" name="Rectangle 50"/>
          <p:cNvSpPr>
            <a:spLocks noGrp="1" noChangeArrowheads="1"/>
          </p:cNvSpPr>
          <p:nvPr>
            <p:ph type="subTitle" idx="4294967295"/>
          </p:nvPr>
        </p:nvSpPr>
        <p:spPr>
          <a:xfrm>
            <a:off x="3657600" y="3200400"/>
            <a:ext cx="5486400" cy="830263"/>
          </a:xfrm>
          <a:ln w="9525"/>
        </p:spPr>
        <p:txBody>
          <a:bodyPr/>
          <a:lstStyle/>
          <a:p>
            <a:pPr marL="0" indent="0"/>
            <a:r>
              <a:rPr lang="en-US" sz="2000" dirty="0"/>
              <a:t>(Developed by Bob Ellison</a:t>
            </a:r>
            <a:r>
              <a:rPr lang="en-US" sz="2000" dirty="0" smtClean="0"/>
              <a:t>)</a:t>
            </a:r>
          </a:p>
          <a:p>
            <a:pPr marL="0" indent="0"/>
            <a:r>
              <a:rPr lang="en-US" sz="2000" dirty="0" smtClean="0"/>
              <a:t>May 2014</a:t>
            </a:r>
            <a:endParaRPr lang="en-US" sz="2000" dirty="0"/>
          </a:p>
        </p:txBody>
      </p:sp>
      <p:sp>
        <p:nvSpPr>
          <p:cNvPr id="3075" name="Rectangle 49"/>
          <p:cNvSpPr>
            <a:spLocks noGrp="1" noChangeArrowheads="1"/>
          </p:cNvSpPr>
          <p:nvPr>
            <p:ph type="ctrTitle" idx="4294967295"/>
          </p:nvPr>
        </p:nvSpPr>
        <p:spPr>
          <a:xfrm>
            <a:off x="3657600" y="2209800"/>
            <a:ext cx="5486400" cy="990600"/>
          </a:xfrm>
        </p:spPr>
        <p:txBody>
          <a:bodyPr/>
          <a:lstStyle/>
          <a:p>
            <a:pPr lvl="1"/>
            <a:r>
              <a:rPr lang="en-US" dirty="0" smtClean="0"/>
              <a:t>Supply Chain Risk Management (SCRM)</a:t>
            </a: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In Software Components That Provide Access or Protect Threat Targets</a:t>
            </a:r>
            <a:endParaRPr lang="en-US" dirty="0"/>
          </a:p>
        </p:txBody>
      </p:sp>
      <p:sp>
        <p:nvSpPr>
          <p:cNvPr id="3" name="Content Placeholder 2"/>
          <p:cNvSpPr>
            <a:spLocks noGrp="1"/>
          </p:cNvSpPr>
          <p:nvPr>
            <p:ph idx="1"/>
          </p:nvPr>
        </p:nvSpPr>
        <p:spPr/>
        <p:txBody>
          <a:bodyPr/>
          <a:lstStyle/>
          <a:p>
            <a:r>
              <a:rPr lang="en-US" sz="2600" dirty="0" smtClean="0"/>
              <a:t>The analysis for hardware SCRM concentrates  on the points in a supply chain that could physically accessed  by a threat agent.</a:t>
            </a:r>
          </a:p>
          <a:p>
            <a:pPr lvl="1"/>
            <a:r>
              <a:rPr lang="en-US" sz="2200" dirty="0" smtClean="0"/>
              <a:t>a vendor or distributer inserts counterfeit items.</a:t>
            </a:r>
          </a:p>
          <a:p>
            <a:pPr lvl="1"/>
            <a:r>
              <a:rPr lang="en-US" sz="2200" dirty="0" smtClean="0"/>
              <a:t>a attacker tampers with or replaces a device while it is in transient.</a:t>
            </a:r>
          </a:p>
          <a:p>
            <a:pPr lvl="1"/>
            <a:r>
              <a:rPr lang="en-US" sz="2200" dirty="0" smtClean="0"/>
              <a:t>an employee substitutes counterfeit parts or tampers with a device during manufacture.</a:t>
            </a:r>
          </a:p>
          <a:p>
            <a:r>
              <a:rPr lang="en-US" sz="2600" dirty="0" smtClean="0"/>
              <a:t>The elements of a house that are exposed to a robbery include</a:t>
            </a:r>
          </a:p>
          <a:p>
            <a:pPr lvl="1"/>
            <a:r>
              <a:rPr lang="en-US" sz="2200" dirty="0" smtClean="0"/>
              <a:t>entry options such as windows and doors</a:t>
            </a:r>
          </a:p>
          <a:p>
            <a:pPr lvl="1"/>
            <a:r>
              <a:rPr lang="en-US" sz="2200" dirty="0" smtClean="0"/>
              <a:t>entry protections: disable alarm system, pick inexpensive door lock</a:t>
            </a:r>
          </a:p>
          <a:p>
            <a:pPr lvl="1"/>
            <a:r>
              <a:rPr lang="en-US" sz="2200" dirty="0" smtClean="0"/>
              <a:t>locations within the house that contain valuables</a:t>
            </a:r>
          </a:p>
          <a:p>
            <a:pPr lvl="1"/>
            <a:r>
              <a:rPr lang="en-US" sz="2200" dirty="0" smtClean="0"/>
              <a:t>valuables: remove safe that was not physically secured. </a:t>
            </a:r>
          </a:p>
          <a:p>
            <a:endParaRPr lang="en-US" dirty="0"/>
          </a:p>
        </p:txBody>
      </p:sp>
    </p:spTree>
    <p:extLst>
      <p:ext uri="{BB962C8B-B14F-4D97-AF65-F5344CB8AC3E}">
        <p14:creationId xmlns:p14="http://schemas.microsoft.com/office/powerpoint/2010/main" val="209011953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Software Access Points: The Attack Surface</a:t>
            </a:r>
            <a:endParaRPr lang="en-US" dirty="0"/>
          </a:p>
        </p:txBody>
      </p:sp>
      <p:sp>
        <p:nvSpPr>
          <p:cNvPr id="3" name="Content Placeholder 2"/>
          <p:cNvSpPr>
            <a:spLocks noGrp="1"/>
          </p:cNvSpPr>
          <p:nvPr>
            <p:ph idx="1"/>
          </p:nvPr>
        </p:nvSpPr>
        <p:spPr/>
        <p:txBody>
          <a:bodyPr/>
          <a:lstStyle/>
          <a:p>
            <a:r>
              <a:rPr lang="en-US" sz="2000" dirty="0" smtClean="0"/>
              <a:t>We can organize the aspects of a software system that are exposed to an cyber-attack in a similar way. </a:t>
            </a:r>
          </a:p>
          <a:p>
            <a:r>
              <a:rPr lang="en-US" sz="2000" dirty="0" smtClean="0"/>
              <a:t>For a software system, this construct is often called the attack surface. We can improve system security by reducing its attack surface. </a:t>
            </a:r>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val="1787445805"/>
              </p:ext>
            </p:extLst>
          </p:nvPr>
        </p:nvGraphicFramePr>
        <p:xfrm>
          <a:off x="533400" y="2494496"/>
          <a:ext cx="8153400" cy="3525304"/>
        </p:xfrm>
        <a:graphic>
          <a:graphicData uri="http://schemas.openxmlformats.org/drawingml/2006/table">
            <a:tbl>
              <a:tblPr firstRow="1" bandRow="1">
                <a:tableStyleId>{EB344D84-9AFB-497E-A393-DC336BA19D2E}</a:tableStyleId>
              </a:tblPr>
              <a:tblGrid>
                <a:gridCol w="1907376"/>
                <a:gridCol w="6246024"/>
              </a:tblGrid>
              <a:tr h="276266">
                <a:tc>
                  <a:txBody>
                    <a:bodyPr/>
                    <a:lstStyle/>
                    <a:p>
                      <a:pPr algn="ctr"/>
                      <a:r>
                        <a:rPr lang="en-US" sz="1800" dirty="0" smtClean="0">
                          <a:solidFill>
                            <a:schemeClr val="bg1"/>
                          </a:solidFill>
                        </a:rPr>
                        <a:t>Members</a:t>
                      </a:r>
                      <a:endParaRPr lang="en-US" sz="18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0000"/>
                    </a:solidFill>
                  </a:tcPr>
                </a:tc>
                <a:tc>
                  <a:txBody>
                    <a:bodyPr/>
                    <a:lstStyle/>
                    <a:p>
                      <a:pPr marL="91440" indent="-91440" algn="ctr"/>
                      <a:r>
                        <a:rPr lang="en-US" sz="1800" dirty="0" smtClean="0">
                          <a:solidFill>
                            <a:schemeClr val="bg1"/>
                          </a:solidFill>
                        </a:rPr>
                        <a:t>Definition and Examples</a:t>
                      </a:r>
                      <a:endParaRPr lang="en-US" sz="18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0000"/>
                    </a:solidFill>
                  </a:tcPr>
                </a:tc>
              </a:tr>
              <a:tr h="690664">
                <a:tc>
                  <a:txBody>
                    <a:bodyPr/>
                    <a:lstStyle/>
                    <a:p>
                      <a:r>
                        <a:rPr lang="en-US" sz="1800" dirty="0" smtClean="0"/>
                        <a:t>Input paths</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indent="-91440"/>
                      <a:r>
                        <a:rPr lang="en-US" sz="1800" dirty="0" smtClean="0"/>
                        <a:t>All of the input paths</a:t>
                      </a:r>
                      <a:r>
                        <a:rPr lang="en-US" sz="1800" baseline="0" dirty="0" smtClean="0"/>
                        <a:t> for data and commands.  These are the external access points available to the attacker.</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61936">
                <a:tc>
                  <a:txBody>
                    <a:bodyPr/>
                    <a:lstStyle/>
                    <a:p>
                      <a:r>
                        <a:rPr lang="en-US" sz="1800" baseline="0" dirty="0" smtClean="0"/>
                        <a:t>Input path protections</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indent="-91440"/>
                      <a:r>
                        <a:rPr lang="en-US" sz="1800" dirty="0" smtClean="0"/>
                        <a:t>Data</a:t>
                      </a:r>
                      <a:r>
                        <a:rPr lang="en-US" sz="1800" baseline="0" dirty="0" smtClean="0"/>
                        <a:t> validation, encryption, access control, limited </a:t>
                      </a:r>
                      <a:r>
                        <a:rPr lang="en-US" sz="1800" dirty="0" smtClean="0"/>
                        <a:t>set of actions that can be taken. Applications that</a:t>
                      </a:r>
                      <a:r>
                        <a:rPr lang="en-US" sz="1800" baseline="0" dirty="0" smtClean="0"/>
                        <a:t> process that data should also include protections for attacker actions. </a:t>
                      </a:r>
                      <a:endParaRPr lang="en-US" sz="1800" dirty="0" smtClean="0"/>
                    </a:p>
                    <a:p>
                      <a:pPr marL="91440" indent="-91440"/>
                      <a:r>
                        <a:rPr lang="en-US" sz="1800" dirty="0" smtClean="0"/>
                        <a:t>For example</a:t>
                      </a:r>
                      <a:r>
                        <a:rPr lang="en-US" sz="1800" baseline="0" dirty="0" smtClean="0"/>
                        <a:t> w</a:t>
                      </a:r>
                      <a:r>
                        <a:rPr lang="en-US" sz="1800" dirty="0" smtClean="0"/>
                        <a:t>eb</a:t>
                      </a:r>
                      <a:r>
                        <a:rPr lang="en-US" sz="1800" baseline="0" dirty="0" smtClean="0"/>
                        <a:t> browsers use SSL to encrypt input paths. </a:t>
                      </a:r>
                      <a:r>
                        <a:rPr lang="en-US" sz="1800" dirty="0" smtClean="0"/>
                        <a:t> </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3465">
                <a:tc>
                  <a:txBody>
                    <a:bodyPr/>
                    <a:lstStyle/>
                    <a:p>
                      <a:r>
                        <a:rPr lang="en-US" sz="1800" dirty="0" smtClean="0"/>
                        <a:t>Target</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0" lvl="1" indent="-91440" algn="l" defTabSz="914400" rtl="0" eaLnBrk="1" fontAlgn="auto" latinLnBrk="0" hangingPunct="1">
                        <a:lnSpc>
                          <a:spcPct val="100000"/>
                        </a:lnSpc>
                        <a:spcBef>
                          <a:spcPts val="0"/>
                        </a:spcBef>
                        <a:spcAft>
                          <a:spcPts val="0"/>
                        </a:spcAft>
                        <a:buClrTx/>
                        <a:buSzTx/>
                        <a:buFontTx/>
                        <a:buNone/>
                        <a:tabLst/>
                        <a:defRPr/>
                      </a:pPr>
                      <a:r>
                        <a:rPr lang="en-US" sz="1800" dirty="0" smtClean="0"/>
                        <a:t>Sensitive,</a:t>
                      </a:r>
                      <a:r>
                        <a:rPr lang="en-US" sz="1800" baseline="0" dirty="0" smtClean="0"/>
                        <a:t> confidential, and critical business data or key computing applications.</a:t>
                      </a:r>
                      <a:endParaRPr lang="en-US" sz="18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3465">
                <a:tc>
                  <a:txBody>
                    <a:bodyPr/>
                    <a:lstStyle/>
                    <a:p>
                      <a:r>
                        <a:rPr lang="en-US" sz="1800" dirty="0" smtClean="0"/>
                        <a:t>Target</a:t>
                      </a:r>
                      <a:r>
                        <a:rPr lang="en-US" sz="1800" baseline="0" dirty="0" smtClean="0"/>
                        <a:t> </a:t>
                      </a:r>
                      <a:r>
                        <a:rPr lang="en-US" sz="1800" dirty="0" smtClean="0"/>
                        <a:t>protections</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indent="-91440"/>
                      <a:r>
                        <a:rPr lang="en-US" sz="1800" dirty="0" smtClean="0"/>
                        <a:t>Encryption,</a:t>
                      </a:r>
                      <a:r>
                        <a:rPr lang="en-US" sz="1800" baseline="0" dirty="0" smtClean="0"/>
                        <a:t> authentication and authorization, access logs and continuous monitoring (NIST). </a:t>
                      </a:r>
                      <a:endParaRPr 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70018639"/>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Recognize Supply Chain Hardware and Software </a:t>
            </a:r>
            <a:r>
              <a:rPr lang="en-US" dirty="0" smtClean="0"/>
              <a:t>Threats/Enablers</a:t>
            </a:r>
            <a:br>
              <a:rPr lang="en-US" dirty="0" smtClean="0"/>
            </a:br>
            <a:r>
              <a:rPr lang="en-US" sz="2800" dirty="0" smtClean="0"/>
              <a:t>Examples</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2026354958"/>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Path</a:t>
            </a:r>
            <a:endParaRPr lang="en-US" dirty="0"/>
          </a:p>
        </p:txBody>
      </p:sp>
      <p:sp>
        <p:nvSpPr>
          <p:cNvPr id="3" name="Content Placeholder 2"/>
          <p:cNvSpPr>
            <a:spLocks noGrp="1"/>
          </p:cNvSpPr>
          <p:nvPr>
            <p:ph idx="1"/>
          </p:nvPr>
        </p:nvSpPr>
        <p:spPr/>
        <p:txBody>
          <a:bodyPr/>
          <a:lstStyle/>
          <a:p>
            <a:r>
              <a:rPr lang="en-US" sz="2200" dirty="0" smtClean="0"/>
              <a:t>Assume the attack objective is to obtain information for the system shown in the diagram . </a:t>
            </a:r>
          </a:p>
          <a:p>
            <a:endParaRPr lang="en-US" sz="2200" dirty="0" smtClean="0"/>
          </a:p>
          <a:p>
            <a:endParaRPr lang="en-US" sz="2200" dirty="0" smtClean="0"/>
          </a:p>
          <a:p>
            <a:endParaRPr lang="en-US" sz="2200" dirty="0" smtClean="0"/>
          </a:p>
          <a:p>
            <a:endParaRPr lang="en-US" sz="2200" dirty="0" smtClean="0"/>
          </a:p>
          <a:p>
            <a:endParaRPr lang="en-US" sz="2200" dirty="0" smtClean="0"/>
          </a:p>
          <a:p>
            <a:endParaRPr lang="en-US" sz="2200" dirty="0" smtClean="0"/>
          </a:p>
          <a:p>
            <a:endParaRPr lang="en-US" sz="2200" dirty="0" smtClean="0"/>
          </a:p>
          <a:p>
            <a:r>
              <a:rPr lang="en-US" sz="2200" dirty="0" smtClean="0"/>
              <a:t>The implementations for such sites too often share a software error that can be exploited by an attack using what is called a SQL-Injection where SQL is the Structured Query Language that describes the format for database queries.. </a:t>
            </a:r>
          </a:p>
          <a:p>
            <a:endParaRPr lang="en-US" sz="2200" dirty="0" smtClean="0"/>
          </a:p>
        </p:txBody>
      </p:sp>
      <p:sp>
        <p:nvSpPr>
          <p:cNvPr id="21" name="TextBox 20"/>
          <p:cNvSpPr txBox="1"/>
          <p:nvPr/>
        </p:nvSpPr>
        <p:spPr>
          <a:xfrm>
            <a:off x="3613452" y="4278868"/>
            <a:ext cx="3701748" cy="369332"/>
          </a:xfrm>
          <a:prstGeom prst="rect">
            <a:avLst/>
          </a:prstGeom>
          <a:noFill/>
        </p:spPr>
        <p:txBody>
          <a:bodyPr wrap="square" rtlCol="0">
            <a:spAutoFit/>
          </a:bodyPr>
          <a:lstStyle/>
          <a:p>
            <a:pPr algn="l"/>
            <a:r>
              <a:rPr lang="en-US" sz="1800" dirty="0" smtClean="0"/>
              <a:t>Threat: Information Disclosure</a:t>
            </a:r>
          </a:p>
        </p:txBody>
      </p:sp>
      <p:grpSp>
        <p:nvGrpSpPr>
          <p:cNvPr id="7" name="Group 6"/>
          <p:cNvGrpSpPr/>
          <p:nvPr/>
        </p:nvGrpSpPr>
        <p:grpSpPr>
          <a:xfrm>
            <a:off x="838200" y="2268445"/>
            <a:ext cx="7053200" cy="1770155"/>
            <a:chOff x="521820" y="2268445"/>
            <a:chExt cx="7053200" cy="1770155"/>
          </a:xfrm>
        </p:grpSpPr>
        <p:sp>
          <p:nvSpPr>
            <p:cNvPr id="5" name="Oval 4"/>
            <p:cNvSpPr/>
            <p:nvPr/>
          </p:nvSpPr>
          <p:spPr bwMode="auto">
            <a:xfrm>
              <a:off x="2682854" y="2268445"/>
              <a:ext cx="4892166" cy="1770155"/>
            </a:xfrm>
            <a:prstGeom prst="ellipse">
              <a:avLst/>
            </a:prstGeom>
            <a:solidFill>
              <a:schemeClr val="bg1">
                <a:lumMod val="85000"/>
              </a:schemeClr>
            </a:solidFill>
            <a:ln w="25400" cap="flat" cmpd="sng" algn="ctr">
              <a:solidFill>
                <a:schemeClr val="tx1"/>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grpSp>
          <p:nvGrpSpPr>
            <p:cNvPr id="6" name="Group 5"/>
            <p:cNvGrpSpPr/>
            <p:nvPr/>
          </p:nvGrpSpPr>
          <p:grpSpPr>
            <a:xfrm>
              <a:off x="5562351" y="2594778"/>
              <a:ext cx="1422141" cy="1117488"/>
              <a:chOff x="5587673" y="3277210"/>
              <a:chExt cx="1897375" cy="1593795"/>
            </a:xfrm>
          </p:grpSpPr>
          <p:sp>
            <p:nvSpPr>
              <p:cNvPr id="14" name="Oval 13"/>
              <p:cNvSpPr/>
              <p:nvPr/>
            </p:nvSpPr>
            <p:spPr bwMode="auto">
              <a:xfrm>
                <a:off x="5587673" y="3277210"/>
                <a:ext cx="1897375" cy="1593795"/>
              </a:xfrm>
              <a:prstGeom prst="ellipse">
                <a:avLst/>
              </a:prstGeom>
              <a:solidFill>
                <a:srgbClr val="5FC7FB"/>
              </a:solid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TextBox 14"/>
              <p:cNvSpPr txBox="1"/>
              <p:nvPr/>
            </p:nvSpPr>
            <p:spPr>
              <a:xfrm>
                <a:off x="5711002" y="3843275"/>
                <a:ext cx="1650715" cy="526752"/>
              </a:xfrm>
              <a:prstGeom prst="rect">
                <a:avLst/>
              </a:prstGeom>
              <a:noFill/>
            </p:spPr>
            <p:txBody>
              <a:bodyPr wrap="square" rtlCol="0">
                <a:spAutoFit/>
              </a:bodyPr>
              <a:lstStyle/>
              <a:p>
                <a:pPr algn="ctr"/>
                <a:r>
                  <a:rPr lang="en-US" sz="1800" b="0" dirty="0" smtClean="0"/>
                  <a:t>Database</a:t>
                </a:r>
              </a:p>
            </p:txBody>
          </p:sp>
        </p:grpSp>
        <p:grpSp>
          <p:nvGrpSpPr>
            <p:cNvPr id="18" name="Group 17"/>
            <p:cNvGrpSpPr/>
            <p:nvPr/>
          </p:nvGrpSpPr>
          <p:grpSpPr>
            <a:xfrm>
              <a:off x="3273382" y="2792688"/>
              <a:ext cx="1434048" cy="721668"/>
              <a:chOff x="1994952" y="3903960"/>
              <a:chExt cx="1434048" cy="721668"/>
            </a:xfrm>
          </p:grpSpPr>
          <p:sp>
            <p:nvSpPr>
              <p:cNvPr id="12" name="Rounded Rectangle 11"/>
              <p:cNvSpPr/>
              <p:nvPr/>
            </p:nvSpPr>
            <p:spPr bwMode="auto">
              <a:xfrm>
                <a:off x="1994952" y="3903960"/>
                <a:ext cx="1434048" cy="721668"/>
              </a:xfrm>
              <a:prstGeom prst="roundRect">
                <a:avLst/>
              </a:prstGeom>
              <a:solidFill>
                <a:srgbClr val="FF7575"/>
              </a:solidFill>
              <a:ln w="25400" cap="flat" cmpd="sng" algn="ctr">
                <a:solidFill>
                  <a:srgbClr val="C00000"/>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13" name="TextBox 12"/>
              <p:cNvSpPr txBox="1"/>
              <p:nvPr/>
            </p:nvSpPr>
            <p:spPr>
              <a:xfrm>
                <a:off x="2003393" y="4064739"/>
                <a:ext cx="1417166" cy="369332"/>
              </a:xfrm>
              <a:prstGeom prst="rect">
                <a:avLst/>
              </a:prstGeom>
              <a:noFill/>
            </p:spPr>
            <p:txBody>
              <a:bodyPr wrap="square" rtlCol="0">
                <a:spAutoFit/>
              </a:bodyPr>
              <a:lstStyle/>
              <a:p>
                <a:pPr marL="274320" indent="-182880"/>
                <a:r>
                  <a:rPr lang="en-US" sz="1800" b="0" dirty="0" smtClean="0"/>
                  <a:t>Software </a:t>
                </a:r>
              </a:p>
            </p:txBody>
          </p:sp>
        </p:grpSp>
        <p:cxnSp>
          <p:nvCxnSpPr>
            <p:cNvPr id="8" name="Straight Arrow Connector 7"/>
            <p:cNvCxnSpPr/>
            <p:nvPr/>
          </p:nvCxnSpPr>
          <p:spPr bwMode="auto">
            <a:xfrm>
              <a:off x="4773785" y="3153523"/>
              <a:ext cx="712615" cy="1"/>
            </a:xfrm>
            <a:prstGeom prst="straightConnector1">
              <a:avLst/>
            </a:prstGeom>
            <a:noFill/>
            <a:ln w="25400" cap="flat" cmpd="sng" algn="ctr">
              <a:solidFill>
                <a:srgbClr val="C00000"/>
              </a:solidFill>
              <a:prstDash val="solid"/>
              <a:round/>
              <a:headEnd type="arrow" w="lg" len="lg"/>
              <a:tailEnd type="arrow" w="lg" len="lg"/>
            </a:ln>
            <a:effectLst/>
          </p:spPr>
        </p:cxnSp>
        <p:cxnSp>
          <p:nvCxnSpPr>
            <p:cNvPr id="9" name="Straight Arrow Connector 8"/>
            <p:cNvCxnSpPr/>
            <p:nvPr/>
          </p:nvCxnSpPr>
          <p:spPr bwMode="auto">
            <a:xfrm flipV="1">
              <a:off x="2286000" y="3153143"/>
              <a:ext cx="987382" cy="23198"/>
            </a:xfrm>
            <a:prstGeom prst="straightConnector1">
              <a:avLst/>
            </a:prstGeom>
            <a:noFill/>
            <a:ln w="25400" cap="flat" cmpd="sng" algn="ctr">
              <a:solidFill>
                <a:srgbClr val="C00000"/>
              </a:solidFill>
              <a:prstDash val="solid"/>
              <a:round/>
              <a:headEnd type="none" w="lg" len="lg"/>
              <a:tailEnd type="arrow" w="lg" len="lg"/>
            </a:ln>
            <a:effectLst/>
          </p:spPr>
        </p:cxnSp>
        <p:sp>
          <p:nvSpPr>
            <p:cNvPr id="16" name="TextBox 15"/>
            <p:cNvSpPr txBox="1"/>
            <p:nvPr/>
          </p:nvSpPr>
          <p:spPr>
            <a:xfrm>
              <a:off x="521820" y="2553358"/>
              <a:ext cx="1764180" cy="1200329"/>
            </a:xfrm>
            <a:prstGeom prst="rect">
              <a:avLst/>
            </a:prstGeom>
            <a:noFill/>
          </p:spPr>
          <p:txBody>
            <a:bodyPr wrap="square" rtlCol="0">
              <a:spAutoFit/>
            </a:bodyPr>
            <a:lstStyle/>
            <a:p>
              <a:pPr marL="274320" indent="-182880"/>
              <a:r>
                <a:rPr lang="en-US" sz="1800" dirty="0" smtClean="0">
                  <a:solidFill>
                    <a:srgbClr val="990000"/>
                  </a:solidFill>
                </a:rPr>
                <a:t>Submits an ID to view a customer record</a:t>
              </a:r>
              <a:endParaRPr lang="en-US" sz="1800" dirty="0">
                <a:solidFill>
                  <a:srgbClr val="990000"/>
                </a:solidFill>
              </a:endParaRPr>
            </a:p>
          </p:txBody>
        </p:sp>
      </p:grpSp>
    </p:spTree>
    <p:extLst>
      <p:ext uri="{BB962C8B-B14F-4D97-AF65-F5344CB8AC3E}">
        <p14:creationId xmlns:p14="http://schemas.microsoft.com/office/powerpoint/2010/main" val="3067835992"/>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Path Example: SQL-Injection</a:t>
            </a:r>
            <a:endParaRPr lang="en-US" dirty="0"/>
          </a:p>
        </p:txBody>
      </p:sp>
      <p:sp>
        <p:nvSpPr>
          <p:cNvPr id="3" name="Content Placeholder 2"/>
          <p:cNvSpPr>
            <a:spLocks noGrp="1"/>
          </p:cNvSpPr>
          <p:nvPr>
            <p:ph idx="1"/>
          </p:nvPr>
        </p:nvSpPr>
        <p:spPr/>
        <p:txBody>
          <a:bodyPr/>
          <a:lstStyle/>
          <a:p>
            <a:r>
              <a:rPr lang="en-US" sz="2200" dirty="0" smtClean="0"/>
              <a:t>A SQL query to retrieve the name for a customer with an ID would be look like </a:t>
            </a:r>
            <a:r>
              <a:rPr lang="en-US" sz="2200" i="1" dirty="0" smtClean="0">
                <a:solidFill>
                  <a:srgbClr val="990000"/>
                </a:solidFill>
                <a:latin typeface="Cambria" pitchFamily="18" charset="0"/>
              </a:rPr>
              <a:t>	Select purchases  from Customers where  ID  =  </a:t>
            </a:r>
            <a:endParaRPr lang="en-US" sz="2200" dirty="0" smtClean="0">
              <a:solidFill>
                <a:srgbClr val="990000"/>
              </a:solidFill>
            </a:endParaRPr>
          </a:p>
          <a:p>
            <a:r>
              <a:rPr lang="en-US" sz="2200" dirty="0" smtClean="0"/>
              <a:t>The easy to write the program is to just appended the value submitted by the user to the end of this string of characters. An input of </a:t>
            </a:r>
            <a:r>
              <a:rPr lang="en-US" sz="2200" i="1" u="sng" dirty="0" smtClean="0">
                <a:solidFill>
                  <a:srgbClr val="333399"/>
                </a:solidFill>
              </a:rPr>
              <a:t>1000</a:t>
            </a:r>
            <a:r>
              <a:rPr lang="en-US" sz="2200" dirty="0" smtClean="0"/>
              <a:t>  creates </a:t>
            </a:r>
            <a:r>
              <a:rPr lang="en-US" sz="2200" i="1" dirty="0" smtClean="0">
                <a:solidFill>
                  <a:srgbClr val="990000"/>
                </a:solidFill>
                <a:latin typeface="Cambria" pitchFamily="18" charset="0"/>
              </a:rPr>
              <a:t>Select name from Customers where  ID  =  1000 .</a:t>
            </a:r>
          </a:p>
          <a:p>
            <a:r>
              <a:rPr lang="en-US" sz="2200" dirty="0" smtClean="0"/>
              <a:t>Attackers are aware of that such simple programs can be exploited and submit input that includes SQL commands. For example, the input of  </a:t>
            </a:r>
            <a:r>
              <a:rPr lang="en-US" sz="2200" i="1" u="sng" dirty="0" smtClean="0">
                <a:solidFill>
                  <a:srgbClr val="333399"/>
                </a:solidFill>
              </a:rPr>
              <a:t>1000</a:t>
            </a:r>
            <a:r>
              <a:rPr lang="en-US" sz="2200" i="1" u="sng" dirty="0" smtClean="0"/>
              <a:t>  </a:t>
            </a:r>
            <a:r>
              <a:rPr lang="en-US" sz="2200" i="1" u="sng" dirty="0" smtClean="0">
                <a:solidFill>
                  <a:srgbClr val="990000"/>
                </a:solidFill>
              </a:rPr>
              <a:t>OR  (1 = 1)</a:t>
            </a:r>
            <a:r>
              <a:rPr lang="en-US" sz="2200" i="1" u="sng" dirty="0" smtClean="0">
                <a:solidFill>
                  <a:srgbClr val="333399"/>
                </a:solidFill>
              </a:rPr>
              <a:t> </a:t>
            </a:r>
            <a:r>
              <a:rPr lang="en-US" sz="2200" dirty="0" smtClean="0"/>
              <a:t>  generates the valid query</a:t>
            </a:r>
          </a:p>
          <a:p>
            <a:pPr algn="ctr"/>
            <a:r>
              <a:rPr lang="en-US" sz="2200" i="1" dirty="0" smtClean="0">
                <a:solidFill>
                  <a:srgbClr val="990000"/>
                </a:solidFill>
                <a:latin typeface="Cambria" pitchFamily="18" charset="0"/>
              </a:rPr>
              <a:t>Select name from Customers where  ID  =  1000  OR  1 equals 1</a:t>
            </a:r>
          </a:p>
          <a:p>
            <a:r>
              <a:rPr lang="en-US" sz="2200" dirty="0" smtClean="0"/>
              <a:t>The condition is now true for all customers and the query shows the names for all customers. </a:t>
            </a:r>
          </a:p>
          <a:p>
            <a:r>
              <a:rPr lang="en-US" sz="2200" dirty="0" smtClean="0"/>
              <a:t>Similar techniques have retrieved credit card information and modified the database entries.</a:t>
            </a:r>
          </a:p>
          <a:p>
            <a:endParaRPr lang="en-US" sz="2200" dirty="0" smtClean="0"/>
          </a:p>
        </p:txBody>
      </p:sp>
    </p:spTree>
    <p:extLst>
      <p:ext uri="{BB962C8B-B14F-4D97-AF65-F5344CB8AC3E}">
        <p14:creationId xmlns:p14="http://schemas.microsoft.com/office/powerpoint/2010/main" val="381818602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Acquisition Implications</a:t>
            </a:r>
            <a:endParaRPr lang="en-US" dirty="0"/>
          </a:p>
        </p:txBody>
      </p:sp>
      <p:sp>
        <p:nvSpPr>
          <p:cNvPr id="3" name="Content Placeholder 2"/>
          <p:cNvSpPr>
            <a:spLocks noGrp="1"/>
          </p:cNvSpPr>
          <p:nvPr>
            <p:ph idx="1"/>
          </p:nvPr>
        </p:nvSpPr>
        <p:spPr/>
        <p:txBody>
          <a:bodyPr/>
          <a:lstStyle/>
          <a:p>
            <a:r>
              <a:rPr lang="en-US" sz="2200" dirty="0" smtClean="0"/>
              <a:t>The programming weakness, which is far too prevalent, was to not validate the input. The attack would have failed if the programmer had checked that the input consisted only of the digits {0,1,2,3,4,5,6,7,8,9}. </a:t>
            </a:r>
          </a:p>
          <a:p>
            <a:r>
              <a:rPr lang="en-US" sz="2200" dirty="0" smtClean="0"/>
              <a:t>The SQL Injection vulnerability is well-known and consistently appears near the top of the yearly lists of the most dangerous vulnerabilities. Too many programmers are unaware of how such a coding error could compromise a system or of the development techniques that can reduce  such occurrences. </a:t>
            </a:r>
          </a:p>
          <a:p>
            <a:pPr lvl="1"/>
            <a:r>
              <a:rPr lang="en-US" sz="1800" dirty="0" smtClean="0"/>
              <a:t>MITRE has documented over 800 software errors that have led to exploitable vulnerabilities: Common Weakness Enumeration (CWE).</a:t>
            </a:r>
            <a:r>
              <a:rPr lang="en-US" sz="1800" baseline="30000" dirty="0" smtClean="0"/>
              <a:t>1</a:t>
            </a:r>
          </a:p>
          <a:p>
            <a:pPr lvl="1"/>
            <a:r>
              <a:rPr lang="en-US" sz="1800" dirty="0" smtClean="0"/>
              <a:t>In 2010, 58% of all applications submitted to Veracode for testing did not achieve an acceptable security score upon first submission.</a:t>
            </a:r>
            <a:r>
              <a:rPr lang="en-US" sz="1800" baseline="30000" dirty="0" smtClean="0"/>
              <a:t>2</a:t>
            </a:r>
            <a:r>
              <a:rPr lang="en-US" sz="1800" dirty="0" smtClean="0"/>
              <a:t> The tests included those SQL-Injections. </a:t>
            </a:r>
          </a:p>
          <a:p>
            <a:r>
              <a:rPr lang="en-US" sz="1400" i="1" baseline="30000" dirty="0" smtClean="0"/>
              <a:t>1</a:t>
            </a:r>
            <a:r>
              <a:rPr lang="en-US" sz="1400" i="1" dirty="0" smtClean="0"/>
              <a:t> http://cwe.mitre.org</a:t>
            </a:r>
          </a:p>
          <a:p>
            <a:r>
              <a:rPr lang="en-US" sz="1400" i="1" baseline="30000" dirty="0" smtClean="0"/>
              <a:t>2</a:t>
            </a:r>
            <a:r>
              <a:rPr lang="en-US" sz="1400" i="1" dirty="0" smtClean="0"/>
              <a:t> http://www.veracode.com/content/view/1274/38</a:t>
            </a:r>
          </a:p>
          <a:p>
            <a:endParaRPr lang="en-US" dirty="0" smtClean="0"/>
          </a:p>
        </p:txBody>
      </p:sp>
    </p:spTree>
    <p:extLst>
      <p:ext uri="{BB962C8B-B14F-4D97-AF65-F5344CB8AC3E}">
        <p14:creationId xmlns:p14="http://schemas.microsoft.com/office/powerpoint/2010/main" val="356957948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Acquisition Implications Web Server: 1</a:t>
            </a:r>
            <a:endParaRPr lang="en-US" dirty="0"/>
          </a:p>
        </p:txBody>
      </p:sp>
      <p:sp>
        <p:nvSpPr>
          <p:cNvPr id="13" name="TextBox 12"/>
          <p:cNvSpPr txBox="1"/>
          <p:nvPr/>
        </p:nvSpPr>
        <p:spPr>
          <a:xfrm>
            <a:off x="6934200" y="2138571"/>
            <a:ext cx="1219200" cy="646331"/>
          </a:xfrm>
          <a:prstGeom prst="rect">
            <a:avLst/>
          </a:prstGeom>
          <a:noFill/>
        </p:spPr>
        <p:txBody>
          <a:bodyPr wrap="square" rtlCol="0">
            <a:spAutoFit/>
          </a:bodyPr>
          <a:lstStyle/>
          <a:p>
            <a:pPr marL="182880" indent="-91440" algn="l"/>
            <a:r>
              <a:rPr lang="en-US" sz="1800" b="0" dirty="0" smtClean="0">
                <a:solidFill>
                  <a:schemeClr val="bg1"/>
                </a:solidFill>
              </a:rPr>
              <a:t>Critical System</a:t>
            </a:r>
          </a:p>
        </p:txBody>
      </p:sp>
      <p:sp>
        <p:nvSpPr>
          <p:cNvPr id="40" name="TextBox 39"/>
          <p:cNvSpPr txBox="1"/>
          <p:nvPr/>
        </p:nvSpPr>
        <p:spPr>
          <a:xfrm>
            <a:off x="301752" y="1143000"/>
            <a:ext cx="8458200" cy="707886"/>
          </a:xfrm>
          <a:prstGeom prst="rect">
            <a:avLst/>
          </a:prstGeom>
          <a:noFill/>
        </p:spPr>
        <p:txBody>
          <a:bodyPr wrap="square" rtlCol="0">
            <a:spAutoFit/>
          </a:bodyPr>
          <a:lstStyle/>
          <a:p>
            <a:pPr marL="274320" indent="-182880" algn="l"/>
            <a:r>
              <a:rPr lang="en-US" b="0" dirty="0"/>
              <a:t>Even though a web server might not be considered a critical software component</a:t>
            </a:r>
            <a:r>
              <a:rPr lang="en-US" b="0" dirty="0" smtClean="0"/>
              <a:t>, it can enable threats for critical systems.</a:t>
            </a:r>
          </a:p>
        </p:txBody>
      </p:sp>
      <p:sp>
        <p:nvSpPr>
          <p:cNvPr id="16" name="TextBox 15"/>
          <p:cNvSpPr txBox="1"/>
          <p:nvPr/>
        </p:nvSpPr>
        <p:spPr>
          <a:xfrm>
            <a:off x="6244806" y="1961971"/>
            <a:ext cx="2594394" cy="1311128"/>
          </a:xfrm>
          <a:prstGeom prst="rect">
            <a:avLst/>
          </a:prstGeom>
          <a:noFill/>
        </p:spPr>
        <p:txBody>
          <a:bodyPr wrap="square" rtlCol="0">
            <a:spAutoFit/>
          </a:bodyPr>
          <a:lstStyle/>
          <a:p>
            <a:pPr marL="182880" indent="-91440" algn="l">
              <a:lnSpc>
                <a:spcPct val="110000"/>
              </a:lnSpc>
            </a:pPr>
            <a:r>
              <a:rPr lang="en-US" sz="1800" dirty="0" smtClean="0">
                <a:solidFill>
                  <a:srgbClr val="990000"/>
                </a:solidFill>
              </a:rPr>
              <a:t>Malware sends data accessed by the employee to attacker.</a:t>
            </a:r>
          </a:p>
        </p:txBody>
      </p:sp>
      <p:grpSp>
        <p:nvGrpSpPr>
          <p:cNvPr id="24" name="Group 23"/>
          <p:cNvGrpSpPr/>
          <p:nvPr/>
        </p:nvGrpSpPr>
        <p:grpSpPr>
          <a:xfrm>
            <a:off x="6881793" y="3626091"/>
            <a:ext cx="1320421" cy="674132"/>
            <a:chOff x="6705600" y="4355068"/>
            <a:chExt cx="1320421" cy="674132"/>
          </a:xfrm>
        </p:grpSpPr>
        <p:sp>
          <p:nvSpPr>
            <p:cNvPr id="25" name="Rounded Rectangle 24"/>
            <p:cNvSpPr/>
            <p:nvPr/>
          </p:nvSpPr>
          <p:spPr bwMode="auto">
            <a:xfrm>
              <a:off x="6705600" y="4355068"/>
              <a:ext cx="1320421" cy="674132"/>
            </a:xfrm>
            <a:prstGeom prst="roundRect">
              <a:avLst/>
            </a:prstGeom>
            <a:solidFill>
              <a:srgbClr val="5CA1FB"/>
            </a:solidFill>
            <a:ln w="381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26" name="TextBox 25"/>
            <p:cNvSpPr txBox="1"/>
            <p:nvPr/>
          </p:nvSpPr>
          <p:spPr>
            <a:xfrm>
              <a:off x="6756210" y="4368969"/>
              <a:ext cx="1219200" cy="646331"/>
            </a:xfrm>
            <a:prstGeom prst="rect">
              <a:avLst/>
            </a:prstGeom>
            <a:noFill/>
          </p:spPr>
          <p:txBody>
            <a:bodyPr wrap="square" rtlCol="0">
              <a:spAutoFit/>
            </a:bodyPr>
            <a:lstStyle/>
            <a:p>
              <a:r>
                <a:rPr lang="en-US" sz="1800" dirty="0" smtClean="0">
                  <a:solidFill>
                    <a:schemeClr val="bg1"/>
                  </a:solidFill>
                </a:rPr>
                <a:t>Critical System</a:t>
              </a:r>
            </a:p>
          </p:txBody>
        </p:sp>
      </p:grpSp>
      <p:sp>
        <p:nvSpPr>
          <p:cNvPr id="10" name="TextBox 9"/>
          <p:cNvSpPr txBox="1"/>
          <p:nvPr/>
        </p:nvSpPr>
        <p:spPr>
          <a:xfrm>
            <a:off x="2931903" y="1961971"/>
            <a:ext cx="3200400" cy="1287532"/>
          </a:xfrm>
          <a:prstGeom prst="rect">
            <a:avLst/>
          </a:prstGeom>
          <a:noFill/>
        </p:spPr>
        <p:txBody>
          <a:bodyPr wrap="square" rtlCol="0">
            <a:spAutoFit/>
          </a:bodyPr>
          <a:lstStyle/>
          <a:p>
            <a:pPr marL="182880" indent="-91440" algn="l">
              <a:lnSpc>
                <a:spcPct val="110000"/>
              </a:lnSpc>
            </a:pPr>
            <a:r>
              <a:rPr lang="en-US" sz="1800" dirty="0">
                <a:solidFill>
                  <a:srgbClr val="990000"/>
                </a:solidFill>
              </a:rPr>
              <a:t>M</a:t>
            </a:r>
            <a:r>
              <a:rPr lang="en-US" sz="1800" dirty="0" smtClean="0">
                <a:solidFill>
                  <a:srgbClr val="990000"/>
                </a:solidFill>
              </a:rPr>
              <a:t>alware on web page installs additional malware on government employee’s computer.</a:t>
            </a:r>
          </a:p>
        </p:txBody>
      </p:sp>
      <p:grpSp>
        <p:nvGrpSpPr>
          <p:cNvPr id="36" name="Group 35"/>
          <p:cNvGrpSpPr/>
          <p:nvPr/>
        </p:nvGrpSpPr>
        <p:grpSpPr>
          <a:xfrm>
            <a:off x="3417791" y="3430514"/>
            <a:ext cx="2228625" cy="1065286"/>
            <a:chOff x="3581400" y="2209800"/>
            <a:chExt cx="2228625" cy="1065286"/>
          </a:xfrm>
        </p:grpSpPr>
        <p:sp>
          <p:nvSpPr>
            <p:cNvPr id="33" name="Oval 32"/>
            <p:cNvSpPr/>
            <p:nvPr/>
          </p:nvSpPr>
          <p:spPr bwMode="auto">
            <a:xfrm>
              <a:off x="3581400" y="2209800"/>
              <a:ext cx="2228625" cy="1065286"/>
            </a:xfrm>
            <a:prstGeom prst="ellipse">
              <a:avLst/>
            </a:prstGeom>
            <a:solidFill>
              <a:srgbClr val="DDE2FF"/>
            </a:solidFill>
            <a:ln w="381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4" name="TextBox 33"/>
            <p:cNvSpPr txBox="1"/>
            <p:nvPr/>
          </p:nvSpPr>
          <p:spPr>
            <a:xfrm>
              <a:off x="3838075" y="2419280"/>
              <a:ext cx="1715275" cy="646331"/>
            </a:xfrm>
            <a:prstGeom prst="rect">
              <a:avLst/>
            </a:prstGeom>
            <a:noFill/>
          </p:spPr>
          <p:txBody>
            <a:bodyPr wrap="square" rtlCol="0">
              <a:spAutoFit/>
            </a:bodyPr>
            <a:lstStyle/>
            <a:p>
              <a:r>
                <a:rPr lang="en-US" sz="1800" dirty="0" smtClean="0"/>
                <a:t>Government computer</a:t>
              </a:r>
            </a:p>
          </p:txBody>
        </p:sp>
      </p:grpSp>
      <p:sp>
        <p:nvSpPr>
          <p:cNvPr id="12" name="TextBox 11"/>
          <p:cNvSpPr txBox="1"/>
          <p:nvPr/>
        </p:nvSpPr>
        <p:spPr>
          <a:xfrm>
            <a:off x="304801" y="1961971"/>
            <a:ext cx="2514599" cy="1287532"/>
          </a:xfrm>
          <a:prstGeom prst="rect">
            <a:avLst/>
          </a:prstGeom>
          <a:noFill/>
        </p:spPr>
        <p:txBody>
          <a:bodyPr wrap="square" rtlCol="0">
            <a:spAutoFit/>
          </a:bodyPr>
          <a:lstStyle/>
          <a:p>
            <a:pPr marL="182880" indent="-91440" algn="l">
              <a:lnSpc>
                <a:spcPct val="110000"/>
              </a:lnSpc>
            </a:pPr>
            <a:r>
              <a:rPr lang="en-US" sz="1800" dirty="0" smtClean="0">
                <a:solidFill>
                  <a:srgbClr val="990000"/>
                </a:solidFill>
              </a:rPr>
              <a:t>Attacker uses SQL-Injection to insert malware into web pages.</a:t>
            </a:r>
          </a:p>
        </p:txBody>
      </p:sp>
      <p:grpSp>
        <p:nvGrpSpPr>
          <p:cNvPr id="29" name="Group 28"/>
          <p:cNvGrpSpPr/>
          <p:nvPr/>
        </p:nvGrpSpPr>
        <p:grpSpPr>
          <a:xfrm>
            <a:off x="862084" y="3560274"/>
            <a:ext cx="1400033" cy="805766"/>
            <a:chOff x="3705366" y="4209534"/>
            <a:chExt cx="1400033" cy="805766"/>
          </a:xfrm>
        </p:grpSpPr>
        <p:sp>
          <p:nvSpPr>
            <p:cNvPr id="30" name="Oval 29"/>
            <p:cNvSpPr/>
            <p:nvPr/>
          </p:nvSpPr>
          <p:spPr bwMode="auto">
            <a:xfrm>
              <a:off x="3705366" y="4209534"/>
              <a:ext cx="1400033" cy="805766"/>
            </a:xfrm>
            <a:prstGeom prst="ellipse">
              <a:avLst/>
            </a:prstGeom>
            <a:solidFill>
              <a:srgbClr val="CFFCB0"/>
            </a:solidFill>
            <a:ln w="381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1" name="TextBox 30"/>
            <p:cNvSpPr txBox="1"/>
            <p:nvPr/>
          </p:nvSpPr>
          <p:spPr>
            <a:xfrm>
              <a:off x="3800616" y="4427751"/>
              <a:ext cx="1209533" cy="369332"/>
            </a:xfrm>
            <a:prstGeom prst="rect">
              <a:avLst/>
            </a:prstGeom>
            <a:noFill/>
          </p:spPr>
          <p:txBody>
            <a:bodyPr wrap="square" rtlCol="0">
              <a:spAutoFit/>
            </a:bodyPr>
            <a:lstStyle/>
            <a:p>
              <a:r>
                <a:rPr lang="en-US" sz="1800" dirty="0"/>
                <a:t>W</a:t>
              </a:r>
              <a:r>
                <a:rPr lang="en-US" sz="1800" dirty="0" smtClean="0"/>
                <a:t>eb site</a:t>
              </a:r>
            </a:p>
          </p:txBody>
        </p:sp>
      </p:grpSp>
      <p:sp>
        <p:nvSpPr>
          <p:cNvPr id="41" name="TextBox 40"/>
          <p:cNvSpPr txBox="1"/>
          <p:nvPr/>
        </p:nvSpPr>
        <p:spPr>
          <a:xfrm>
            <a:off x="301751" y="4724400"/>
            <a:ext cx="3116039" cy="1615827"/>
          </a:xfrm>
          <a:prstGeom prst="rect">
            <a:avLst/>
          </a:prstGeom>
          <a:noFill/>
        </p:spPr>
        <p:txBody>
          <a:bodyPr wrap="square" rtlCol="0">
            <a:spAutoFit/>
          </a:bodyPr>
          <a:lstStyle/>
          <a:p>
            <a:pPr marL="182880" indent="-91440" algn="l">
              <a:lnSpc>
                <a:spcPct val="110000"/>
              </a:lnSpc>
            </a:pPr>
            <a:r>
              <a:rPr lang="en-US" sz="1800" dirty="0" smtClean="0">
                <a:solidFill>
                  <a:srgbClr val="0000FF"/>
                </a:solidFill>
              </a:rPr>
              <a:t>Web site hosted by a contractor is compromised by defects in that contractor’s software or procedures</a:t>
            </a:r>
            <a:r>
              <a:rPr lang="en-US" sz="1800" dirty="0" smtClean="0">
                <a:solidFill>
                  <a:srgbClr val="990000"/>
                </a:solidFill>
              </a:rPr>
              <a:t>.</a:t>
            </a:r>
          </a:p>
        </p:txBody>
      </p:sp>
      <p:cxnSp>
        <p:nvCxnSpPr>
          <p:cNvPr id="45" name="Straight Arrow Connector 44"/>
          <p:cNvCxnSpPr>
            <a:stCxn id="30" idx="6"/>
            <a:endCxn id="33" idx="2"/>
          </p:cNvCxnSpPr>
          <p:nvPr/>
        </p:nvCxnSpPr>
        <p:spPr bwMode="auto">
          <a:xfrm>
            <a:off x="2262117" y="3963157"/>
            <a:ext cx="1155674" cy="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47" name="Straight Arrow Connector 46"/>
          <p:cNvCxnSpPr>
            <a:stCxn id="33" idx="6"/>
            <a:endCxn id="25" idx="1"/>
          </p:cNvCxnSpPr>
          <p:nvPr/>
        </p:nvCxnSpPr>
        <p:spPr bwMode="auto">
          <a:xfrm>
            <a:off x="5646416" y="3963157"/>
            <a:ext cx="1235377" cy="0"/>
          </a:xfrm>
          <a:prstGeom prst="straightConnector1">
            <a:avLst/>
          </a:prstGeom>
          <a:solidFill>
            <a:srgbClr val="5CA1FB"/>
          </a:solidFill>
          <a:ln w="25400" cap="flat" cmpd="sng" algn="ctr">
            <a:solidFill>
              <a:schemeClr val="tx1"/>
            </a:solidFill>
            <a:prstDash val="solid"/>
            <a:round/>
            <a:headEnd type="none" w="med" len="med"/>
            <a:tailEnd type="arrow"/>
          </a:ln>
          <a:effectLst/>
        </p:spPr>
      </p:cxnSp>
      <p:sp>
        <p:nvSpPr>
          <p:cNvPr id="27" name="TextBox 26"/>
          <p:cNvSpPr txBox="1"/>
          <p:nvPr/>
        </p:nvSpPr>
        <p:spPr>
          <a:xfrm>
            <a:off x="4343400" y="4724400"/>
            <a:ext cx="4416552" cy="1615827"/>
          </a:xfrm>
          <a:prstGeom prst="rect">
            <a:avLst/>
          </a:prstGeom>
          <a:noFill/>
        </p:spPr>
        <p:txBody>
          <a:bodyPr wrap="square" rtlCol="0">
            <a:spAutoFit/>
          </a:bodyPr>
          <a:lstStyle/>
          <a:p>
            <a:pPr marL="182880" indent="-91440" algn="l">
              <a:lnSpc>
                <a:spcPct val="110000"/>
              </a:lnSpc>
            </a:pPr>
            <a:r>
              <a:rPr lang="en-US" sz="1800" dirty="0" smtClean="0">
                <a:solidFill>
                  <a:srgbClr val="0000FF"/>
                </a:solidFill>
              </a:rPr>
              <a:t>An attack based on this attack pattern compromised a number of U.S. corporations. One instance provided access to  confidential information for Google software.</a:t>
            </a:r>
          </a:p>
        </p:txBody>
      </p:sp>
    </p:spTree>
    <p:extLst>
      <p:ext uri="{BB962C8B-B14F-4D97-AF65-F5344CB8AC3E}">
        <p14:creationId xmlns:p14="http://schemas.microsoft.com/office/powerpoint/2010/main" val="764234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0" grpId="0"/>
      <p:bldP spid="12" grpId="0"/>
      <p:bldP spid="41" grpId="0"/>
      <p:bldP spid="2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Acquisition Implications Web Server: 2</a:t>
            </a:r>
            <a:endParaRPr lang="en-US" dirty="0"/>
          </a:p>
        </p:txBody>
      </p:sp>
      <p:sp>
        <p:nvSpPr>
          <p:cNvPr id="27" name="Oval 26"/>
          <p:cNvSpPr/>
          <p:nvPr/>
        </p:nvSpPr>
        <p:spPr bwMode="auto">
          <a:xfrm>
            <a:off x="1198526" y="2802446"/>
            <a:ext cx="1400033" cy="805766"/>
          </a:xfrm>
          <a:prstGeom prst="ellipse">
            <a:avLst/>
          </a:prstGeom>
          <a:solidFill>
            <a:srgbClr val="CFFCB0"/>
          </a:solidFill>
          <a:ln w="381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9" name="TextBox 8"/>
          <p:cNvSpPr txBox="1"/>
          <p:nvPr/>
        </p:nvSpPr>
        <p:spPr>
          <a:xfrm>
            <a:off x="1293776" y="3020663"/>
            <a:ext cx="1209533" cy="369332"/>
          </a:xfrm>
          <a:prstGeom prst="rect">
            <a:avLst/>
          </a:prstGeom>
          <a:noFill/>
        </p:spPr>
        <p:txBody>
          <a:bodyPr wrap="square" rtlCol="0">
            <a:spAutoFit/>
          </a:bodyPr>
          <a:lstStyle/>
          <a:p>
            <a:r>
              <a:rPr lang="en-US" sz="1800" dirty="0"/>
              <a:t>W</a:t>
            </a:r>
            <a:r>
              <a:rPr lang="en-US" sz="1800" dirty="0" smtClean="0"/>
              <a:t>eb site</a:t>
            </a:r>
          </a:p>
        </p:txBody>
      </p:sp>
      <p:sp>
        <p:nvSpPr>
          <p:cNvPr id="21" name="Rounded Rectangle 20"/>
          <p:cNvSpPr/>
          <p:nvPr/>
        </p:nvSpPr>
        <p:spPr bwMode="auto">
          <a:xfrm>
            <a:off x="5640734" y="2868263"/>
            <a:ext cx="1320421" cy="674132"/>
          </a:xfrm>
          <a:prstGeom prst="roundRect">
            <a:avLst/>
          </a:prstGeom>
          <a:solidFill>
            <a:srgbClr val="5CA1FB"/>
          </a:solidFill>
          <a:ln w="381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1" name="TextBox 10"/>
          <p:cNvSpPr txBox="1"/>
          <p:nvPr/>
        </p:nvSpPr>
        <p:spPr>
          <a:xfrm>
            <a:off x="5691344" y="2882164"/>
            <a:ext cx="1219200" cy="646331"/>
          </a:xfrm>
          <a:prstGeom prst="rect">
            <a:avLst/>
          </a:prstGeom>
          <a:noFill/>
        </p:spPr>
        <p:txBody>
          <a:bodyPr wrap="square" rtlCol="0">
            <a:spAutoFit/>
          </a:bodyPr>
          <a:lstStyle/>
          <a:p>
            <a:r>
              <a:rPr lang="en-US" sz="1800" dirty="0" smtClean="0">
                <a:solidFill>
                  <a:schemeClr val="bg1"/>
                </a:solidFill>
              </a:rPr>
              <a:t>Critical System</a:t>
            </a:r>
          </a:p>
        </p:txBody>
      </p:sp>
      <p:sp>
        <p:nvSpPr>
          <p:cNvPr id="17" name="TextBox 16"/>
          <p:cNvSpPr txBox="1"/>
          <p:nvPr/>
        </p:nvSpPr>
        <p:spPr>
          <a:xfrm>
            <a:off x="596684" y="1444862"/>
            <a:ext cx="2603716" cy="1200329"/>
          </a:xfrm>
          <a:prstGeom prst="rect">
            <a:avLst/>
          </a:prstGeom>
          <a:noFill/>
        </p:spPr>
        <p:txBody>
          <a:bodyPr wrap="square" rtlCol="0">
            <a:spAutoFit/>
          </a:bodyPr>
          <a:lstStyle/>
          <a:p>
            <a:pPr marL="182880" indent="-91440" algn="l"/>
            <a:r>
              <a:rPr lang="en-US" sz="1800" dirty="0" smtClean="0">
                <a:solidFill>
                  <a:srgbClr val="990000"/>
                </a:solidFill>
              </a:rPr>
              <a:t>Attacker uses software defect to gain access to web server.</a:t>
            </a:r>
          </a:p>
        </p:txBody>
      </p:sp>
      <p:sp>
        <p:nvSpPr>
          <p:cNvPr id="18" name="TextBox 17"/>
          <p:cNvSpPr txBox="1"/>
          <p:nvPr/>
        </p:nvSpPr>
        <p:spPr>
          <a:xfrm>
            <a:off x="4289264" y="3962400"/>
            <a:ext cx="4023360" cy="646331"/>
          </a:xfrm>
          <a:prstGeom prst="rect">
            <a:avLst/>
          </a:prstGeom>
          <a:noFill/>
        </p:spPr>
        <p:txBody>
          <a:bodyPr wrap="square" rtlCol="0">
            <a:spAutoFit/>
          </a:bodyPr>
          <a:lstStyle/>
          <a:p>
            <a:pPr marL="182880" indent="-91440" algn="l"/>
            <a:r>
              <a:rPr lang="en-US" sz="1800" dirty="0" smtClean="0">
                <a:solidFill>
                  <a:srgbClr val="0000FF"/>
                </a:solidFill>
              </a:rPr>
              <a:t>Web site data continuously updated from a critical system</a:t>
            </a:r>
          </a:p>
        </p:txBody>
      </p:sp>
      <p:sp>
        <p:nvSpPr>
          <p:cNvPr id="19" name="TextBox 18"/>
          <p:cNvSpPr txBox="1"/>
          <p:nvPr/>
        </p:nvSpPr>
        <p:spPr>
          <a:xfrm>
            <a:off x="4289264" y="1449327"/>
            <a:ext cx="4023360" cy="914400"/>
          </a:xfrm>
          <a:prstGeom prst="rect">
            <a:avLst/>
          </a:prstGeom>
          <a:noFill/>
        </p:spPr>
        <p:txBody>
          <a:bodyPr wrap="square" rtlCol="0">
            <a:spAutoFit/>
          </a:bodyPr>
          <a:lstStyle/>
          <a:p>
            <a:pPr marL="182880" indent="-91440" algn="l"/>
            <a:r>
              <a:rPr lang="en-US" sz="1800" dirty="0" smtClean="0">
                <a:solidFill>
                  <a:srgbClr val="990000"/>
                </a:solidFill>
              </a:rPr>
              <a:t>Attacker may be able to exploit  connectivity between web site and critical </a:t>
            </a:r>
            <a:r>
              <a:rPr lang="en-US" sz="1800" dirty="0">
                <a:solidFill>
                  <a:srgbClr val="990000"/>
                </a:solidFill>
              </a:rPr>
              <a:t> </a:t>
            </a:r>
            <a:r>
              <a:rPr lang="en-US" sz="1800" dirty="0" smtClean="0">
                <a:solidFill>
                  <a:srgbClr val="990000"/>
                </a:solidFill>
              </a:rPr>
              <a:t>system: </a:t>
            </a:r>
          </a:p>
        </p:txBody>
      </p:sp>
      <p:cxnSp>
        <p:nvCxnSpPr>
          <p:cNvPr id="4" name="Straight Arrow Connector 3"/>
          <p:cNvCxnSpPr>
            <a:stCxn id="21" idx="1"/>
          </p:cNvCxnSpPr>
          <p:nvPr/>
        </p:nvCxnSpPr>
        <p:spPr bwMode="auto">
          <a:xfrm flipH="1">
            <a:off x="2598559" y="3205329"/>
            <a:ext cx="3042175" cy="0"/>
          </a:xfrm>
          <a:prstGeom prst="straightConnector1">
            <a:avLst/>
          </a:prstGeom>
          <a:solidFill>
            <a:srgbClr val="5CA1FB"/>
          </a:solidFill>
          <a:ln w="254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8787947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RSA </a:t>
            </a:r>
            <a:r>
              <a:rPr lang="en-US" dirty="0"/>
              <a:t>Development Site Compromised: </a:t>
            </a:r>
            <a:r>
              <a:rPr lang="en-US" dirty="0" smtClean="0"/>
              <a:t>2011 </a:t>
            </a:r>
            <a:endParaRPr lang="en-US" baseline="30000" dirty="0"/>
          </a:p>
        </p:txBody>
      </p:sp>
      <p:pic>
        <p:nvPicPr>
          <p:cNvPr id="2050" name="Picture 2" descr="C:\Users\ellison\AppData\Local\Microsoft\Windows\Temporary Internet Files\Content.IE5\Y72H90UG\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4052" y="5410200"/>
            <a:ext cx="537638" cy="1063755"/>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C:\Users\ellison\AppData\Local\Microsoft\Windows\Temporary Internet Files\Content.IE5\Y72H90UG\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8515" y="5410200"/>
            <a:ext cx="537638" cy="1063755"/>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301751" y="1066800"/>
            <a:ext cx="8596263" cy="5274803"/>
            <a:chOff x="301751" y="1066800"/>
            <a:chExt cx="8596263" cy="5274803"/>
          </a:xfrm>
        </p:grpSpPr>
        <p:cxnSp>
          <p:nvCxnSpPr>
            <p:cNvPr id="43" name="Straight Arrow Connector 42"/>
            <p:cNvCxnSpPr>
              <a:endCxn id="1028" idx="4"/>
            </p:cNvCxnSpPr>
            <p:nvPr/>
          </p:nvCxnSpPr>
          <p:spPr bwMode="auto">
            <a:xfrm>
              <a:off x="972438" y="2667238"/>
              <a:ext cx="0" cy="678333"/>
            </a:xfrm>
            <a:prstGeom prst="straightConnector1">
              <a:avLst/>
            </a:prstGeom>
            <a:noFill/>
            <a:ln w="25400" cap="flat" cmpd="sng" algn="ctr">
              <a:solidFill>
                <a:srgbClr val="C00000"/>
              </a:solidFill>
              <a:prstDash val="solid"/>
              <a:round/>
              <a:headEnd type="none" w="lg" len="lg"/>
              <a:tailEnd type="triangle" w="lg" len="lg"/>
            </a:ln>
            <a:effectLst/>
          </p:spPr>
        </p:cxnSp>
        <p:cxnSp>
          <p:nvCxnSpPr>
            <p:cNvPr id="62" name="Straight Arrow Connector 61"/>
            <p:cNvCxnSpPr/>
            <p:nvPr/>
          </p:nvCxnSpPr>
          <p:spPr bwMode="auto">
            <a:xfrm>
              <a:off x="1846153" y="5867400"/>
              <a:ext cx="3857899" cy="0"/>
            </a:xfrm>
            <a:prstGeom prst="straightConnector1">
              <a:avLst/>
            </a:prstGeom>
            <a:noFill/>
            <a:ln w="25400" cap="flat" cmpd="sng" algn="ctr">
              <a:solidFill>
                <a:srgbClr val="C00000"/>
              </a:solidFill>
              <a:prstDash val="solid"/>
              <a:round/>
              <a:headEnd type="none" w="lg" len="lg"/>
              <a:tailEnd type="triangle" w="lg" len="lg"/>
            </a:ln>
            <a:effectLst/>
          </p:spPr>
        </p:cxnSp>
        <p:cxnSp>
          <p:nvCxnSpPr>
            <p:cNvPr id="64" name="Straight Arrow Connector 63"/>
            <p:cNvCxnSpPr>
              <a:stCxn id="96" idx="2"/>
              <a:endCxn id="91" idx="1"/>
            </p:cNvCxnSpPr>
            <p:nvPr/>
          </p:nvCxnSpPr>
          <p:spPr bwMode="auto">
            <a:xfrm>
              <a:off x="972438" y="5640285"/>
              <a:ext cx="336077" cy="301793"/>
            </a:xfrm>
            <a:prstGeom prst="straightConnector1">
              <a:avLst/>
            </a:prstGeom>
            <a:noFill/>
            <a:ln w="25400" cap="flat" cmpd="sng" algn="ctr">
              <a:solidFill>
                <a:srgbClr val="C00000"/>
              </a:solidFill>
              <a:prstDash val="solid"/>
              <a:round/>
              <a:headEnd type="none" w="lg" len="lg"/>
              <a:tailEnd type="triangle" w="lg" len="lg"/>
            </a:ln>
            <a:effectLst/>
          </p:spPr>
        </p:cxnSp>
        <p:cxnSp>
          <p:nvCxnSpPr>
            <p:cNvPr id="65" name="Straight Arrow Connector 64"/>
            <p:cNvCxnSpPr>
              <a:stCxn id="1028" idx="5"/>
              <a:endCxn id="96" idx="0"/>
            </p:cNvCxnSpPr>
            <p:nvPr/>
          </p:nvCxnSpPr>
          <p:spPr bwMode="auto">
            <a:xfrm>
              <a:off x="972438" y="3911810"/>
              <a:ext cx="0" cy="664720"/>
            </a:xfrm>
            <a:prstGeom prst="straightConnector1">
              <a:avLst/>
            </a:prstGeom>
            <a:noFill/>
            <a:ln w="25400" cap="flat" cmpd="sng" algn="ctr">
              <a:solidFill>
                <a:srgbClr val="C00000"/>
              </a:solidFill>
              <a:prstDash val="solid"/>
              <a:round/>
              <a:headEnd type="none" w="lg" len="lg"/>
              <a:tailEnd type="triangle" w="lg" len="lg"/>
            </a:ln>
            <a:effectLst/>
          </p:spPr>
        </p:cxnSp>
        <p:sp>
          <p:nvSpPr>
            <p:cNvPr id="1028" name="laptop"/>
            <p:cNvSpPr>
              <a:spLocks noEditPoints="1" noChangeArrowheads="1"/>
            </p:cNvSpPr>
            <p:nvPr/>
          </p:nvSpPr>
          <p:spPr bwMode="auto">
            <a:xfrm>
              <a:off x="673591" y="3345571"/>
              <a:ext cx="597694" cy="566239"/>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TextBox 51"/>
            <p:cNvSpPr txBox="1"/>
            <p:nvPr/>
          </p:nvSpPr>
          <p:spPr>
            <a:xfrm>
              <a:off x="6167657" y="3387383"/>
              <a:ext cx="2426778" cy="1785104"/>
            </a:xfrm>
            <a:prstGeom prst="rect">
              <a:avLst/>
            </a:prstGeom>
            <a:noFill/>
            <a:ln w="50800">
              <a:noFill/>
            </a:ln>
          </p:spPr>
          <p:txBody>
            <a:bodyPr wrap="square" rtlCol="0">
              <a:spAutoFit/>
            </a:bodyPr>
            <a:lstStyle/>
            <a:p>
              <a:pPr marL="182880" indent="-91440" algn="l">
                <a:spcBef>
                  <a:spcPts val="0"/>
                </a:spcBef>
                <a:spcAft>
                  <a:spcPts val="600"/>
                </a:spcAft>
              </a:pPr>
              <a:r>
                <a:rPr lang="en-US" sz="1800" dirty="0" smtClean="0">
                  <a:solidFill>
                    <a:srgbClr val="980000"/>
                  </a:solidFill>
                </a:rPr>
                <a:t>Obtain user and site information that enables access </a:t>
              </a:r>
              <a:r>
                <a:rPr lang="en-US" sz="1800" dirty="0">
                  <a:solidFill>
                    <a:srgbClr val="980000"/>
                  </a:solidFill>
                </a:rPr>
                <a:t>to </a:t>
              </a:r>
              <a:r>
                <a:rPr lang="en-US" sz="1800" dirty="0" smtClean="0">
                  <a:solidFill>
                    <a:srgbClr val="980000"/>
                  </a:solidFill>
                </a:rPr>
                <a:t>sites that purchased RSA  products </a:t>
              </a:r>
            </a:p>
          </p:txBody>
        </p:sp>
        <p:sp>
          <p:nvSpPr>
            <p:cNvPr id="50" name="Rounded Rectangle 49"/>
            <p:cNvSpPr/>
            <p:nvPr/>
          </p:nvSpPr>
          <p:spPr bwMode="auto">
            <a:xfrm>
              <a:off x="301751" y="2670050"/>
              <a:ext cx="8596263" cy="3671553"/>
            </a:xfrm>
            <a:prstGeom prst="roundRect">
              <a:avLst/>
            </a:prstGeom>
            <a:noFill/>
            <a:ln w="25400" cap="flat" cmpd="sng" algn="ctr">
              <a:solidFill>
                <a:srgbClr val="0000FF"/>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37" name="TextBox 36"/>
            <p:cNvSpPr txBox="1"/>
            <p:nvPr/>
          </p:nvSpPr>
          <p:spPr>
            <a:xfrm>
              <a:off x="1577334" y="2860823"/>
              <a:ext cx="4348460" cy="600164"/>
            </a:xfrm>
            <a:prstGeom prst="rect">
              <a:avLst/>
            </a:prstGeom>
            <a:noFill/>
          </p:spPr>
          <p:txBody>
            <a:bodyPr wrap="square" lIns="0" tIns="0" rtlCol="0">
              <a:spAutoFit/>
            </a:bodyPr>
            <a:lstStyle/>
            <a:p>
              <a:pPr marL="182880" indent="-91440" algn="l">
                <a:spcBef>
                  <a:spcPts val="0"/>
                </a:spcBef>
                <a:spcAft>
                  <a:spcPts val="600"/>
                </a:spcAft>
              </a:pPr>
              <a:r>
                <a:rPr lang="en-US" sz="1800" dirty="0" smtClean="0">
                  <a:solidFill>
                    <a:srgbClr val="980000"/>
                  </a:solidFill>
                </a:rPr>
                <a:t>Web page malware provides access to internal network</a:t>
              </a:r>
            </a:p>
          </p:txBody>
        </p:sp>
        <p:sp>
          <p:nvSpPr>
            <p:cNvPr id="47" name="TextBox 46"/>
            <p:cNvSpPr txBox="1"/>
            <p:nvPr/>
          </p:nvSpPr>
          <p:spPr>
            <a:xfrm>
              <a:off x="1687989" y="3657600"/>
              <a:ext cx="4284881" cy="1592231"/>
            </a:xfrm>
            <a:prstGeom prst="rect">
              <a:avLst/>
            </a:prstGeom>
            <a:noFill/>
          </p:spPr>
          <p:txBody>
            <a:bodyPr wrap="square" rtlCol="0">
              <a:spAutoFit/>
            </a:bodyPr>
            <a:lstStyle/>
            <a:p>
              <a:pPr marL="182880" indent="-91440" algn="l">
                <a:lnSpc>
                  <a:spcPct val="110000"/>
                </a:lnSpc>
                <a:spcBef>
                  <a:spcPts val="0"/>
                </a:spcBef>
                <a:spcAft>
                  <a:spcPts val="600"/>
                </a:spcAft>
              </a:pPr>
              <a:r>
                <a:rPr lang="en-US" sz="1800" dirty="0" smtClean="0">
                  <a:solidFill>
                    <a:srgbClr val="980000"/>
                  </a:solidFill>
                </a:rPr>
                <a:t>Attacker is now an expert “insider”  applies techniques used to exploit software with Internet access to internal systems</a:t>
              </a:r>
              <a:r>
                <a:rPr lang="en-US" sz="1800" dirty="0">
                  <a:solidFill>
                    <a:srgbClr val="980000"/>
                  </a:solidFill>
                </a:rPr>
                <a:t> </a:t>
              </a:r>
              <a:r>
                <a:rPr lang="en-US" sz="1800" dirty="0" smtClean="0">
                  <a:solidFill>
                    <a:srgbClr val="980000"/>
                  </a:solidFill>
                </a:rPr>
                <a:t>that may not have considered such threats.</a:t>
              </a:r>
            </a:p>
          </p:txBody>
        </p:sp>
        <p:pic>
          <p:nvPicPr>
            <p:cNvPr id="96" name="Picture 2" descr="C:\Users\ellison\AppData\Local\Microsoft\Windows\Temporary Internet Files\Content.IE5\Y72H90UG\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619" y="4576530"/>
              <a:ext cx="537638" cy="106375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6705600" y="5419396"/>
              <a:ext cx="2057400" cy="707886"/>
            </a:xfrm>
            <a:prstGeom prst="rect">
              <a:avLst/>
            </a:prstGeom>
            <a:noFill/>
          </p:spPr>
          <p:txBody>
            <a:bodyPr wrap="square" rtlCol="0">
              <a:spAutoFit/>
            </a:bodyPr>
            <a:lstStyle/>
            <a:p>
              <a:pPr marL="91440" indent="-173736"/>
              <a:r>
                <a:rPr lang="en-US" b="1" dirty="0" smtClean="0">
                  <a:solidFill>
                    <a:srgbClr val="0000FF"/>
                  </a:solidFill>
                </a:rPr>
                <a:t>Critical System Product data </a:t>
              </a:r>
            </a:p>
          </p:txBody>
        </p:sp>
        <p:sp>
          <p:nvSpPr>
            <p:cNvPr id="21" name="TextBox 5"/>
            <p:cNvSpPr txBox="1">
              <a:spLocks noChangeAspect="1"/>
            </p:cNvSpPr>
            <p:nvPr/>
          </p:nvSpPr>
          <p:spPr>
            <a:xfrm>
              <a:off x="334649" y="1451283"/>
              <a:ext cx="8123551" cy="1191095"/>
            </a:xfrm>
            <a:prstGeom prst="rect">
              <a:avLst/>
            </a:prstGeom>
            <a:noFill/>
            <a:ln>
              <a:noFill/>
            </a:ln>
          </p:spPr>
          <p:txBody>
            <a:bodyPr wrap="square" tIns="91440" rtlCol="0">
              <a:spAutoFit/>
            </a:bodyPr>
            <a:lstStyle/>
            <a:p>
              <a:pPr marL="274320" indent="-182880" algn="l">
                <a:lnSpc>
                  <a:spcPct val="110000"/>
                </a:lnSpc>
              </a:pPr>
              <a:r>
                <a:rPr lang="en-US" sz="1800" dirty="0" smtClean="0">
                  <a:solidFill>
                    <a:srgbClr val="980000"/>
                  </a:solidFill>
                </a:rPr>
                <a:t>Gathers RSA employee information from sites such as LinkedIn.</a:t>
              </a:r>
            </a:p>
            <a:p>
              <a:pPr marL="274320" indent="-182880" algn="l">
                <a:lnSpc>
                  <a:spcPct val="110000"/>
                </a:lnSpc>
              </a:pPr>
              <a:r>
                <a:rPr lang="en-US" sz="1800" dirty="0" smtClean="0">
                  <a:solidFill>
                    <a:srgbClr val="980000"/>
                  </a:solidFill>
                </a:rPr>
                <a:t>An employee in finance follows what appears to be a legitimate business email link to web page with malware. </a:t>
              </a:r>
            </a:p>
          </p:txBody>
        </p:sp>
        <p:sp>
          <p:nvSpPr>
            <p:cNvPr id="22" name="TextBox 5"/>
            <p:cNvSpPr txBox="1"/>
            <p:nvPr/>
          </p:nvSpPr>
          <p:spPr>
            <a:xfrm>
              <a:off x="346807" y="1066800"/>
              <a:ext cx="7882793" cy="370038"/>
            </a:xfrm>
            <a:prstGeom prst="rect">
              <a:avLst/>
            </a:prstGeom>
            <a:noFill/>
            <a:ln>
              <a:noFill/>
            </a:ln>
          </p:spPr>
          <p:txBody>
            <a:bodyPr wrap="square" tIns="91440" rtlCol="0">
              <a:spAutoFit/>
            </a:bodyPr>
            <a:lstStyle/>
            <a:p>
              <a:pPr algn="l">
                <a:lnSpc>
                  <a:spcPts val="1800"/>
                </a:lnSpc>
              </a:pPr>
              <a:r>
                <a:rPr lang="en-US" sz="2000" dirty="0" smtClean="0">
                  <a:solidFill>
                    <a:srgbClr val="980000"/>
                  </a:solidFill>
                </a:rPr>
                <a:t>RSA sells products that authenticate users</a:t>
              </a:r>
            </a:p>
          </p:txBody>
        </p:sp>
        <p:sp>
          <p:nvSpPr>
            <p:cNvPr id="3" name="Oval 2"/>
            <p:cNvSpPr/>
            <p:nvPr/>
          </p:nvSpPr>
          <p:spPr bwMode="auto">
            <a:xfrm>
              <a:off x="5410200" y="5201215"/>
              <a:ext cx="1219200" cy="1123385"/>
            </a:xfrm>
            <a:prstGeom prst="ellipse">
              <a:avLst/>
            </a:prstGeom>
            <a:noFill/>
            <a:ln w="38100" cap="flat" cmpd="sng" algn="ctr">
              <a:solidFill>
                <a:srgbClr val="FF9966"/>
              </a:solidFill>
              <a:prstDash val="dash"/>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grpSp>
    </p:spTree>
    <p:extLst>
      <p:ext uri="{BB962C8B-B14F-4D97-AF65-F5344CB8AC3E}">
        <p14:creationId xmlns:p14="http://schemas.microsoft.com/office/powerpoint/2010/main" val="22839384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Attack Surface and Threats: RSA</a:t>
            </a:r>
            <a:endParaRPr lang="en-US" dirty="0"/>
          </a:p>
        </p:txBody>
      </p:sp>
      <p:sp>
        <p:nvSpPr>
          <p:cNvPr id="3" name="Content Placeholder 2"/>
          <p:cNvSpPr>
            <a:spLocks noGrp="1"/>
          </p:cNvSpPr>
          <p:nvPr>
            <p:ph idx="1"/>
          </p:nvPr>
        </p:nvSpPr>
        <p:spPr/>
        <p:txBody>
          <a:bodyPr/>
          <a:lstStyle/>
          <a:p>
            <a:r>
              <a:rPr lang="en-US" sz="2200" dirty="0" smtClean="0"/>
              <a:t>The increasing sophistication of attacks challenges the design assumptions for many existing systems. </a:t>
            </a:r>
          </a:p>
          <a:p>
            <a:pPr lvl="1"/>
            <a:r>
              <a:rPr lang="en-US" sz="1800" dirty="0" smtClean="0"/>
              <a:t>That the internal network is secure is a common assumption.</a:t>
            </a:r>
          </a:p>
          <a:p>
            <a:pPr lvl="1"/>
            <a:r>
              <a:rPr lang="en-US" sz="1800" dirty="0" smtClean="0"/>
              <a:t>In the last few years, the likelihood of such a network compromise by a skilled persistent attacker has significantly increased.</a:t>
            </a:r>
          </a:p>
          <a:p>
            <a:r>
              <a:rPr lang="en-US" sz="2200" dirty="0" smtClean="0"/>
              <a:t>Even if a browser is not part of a critical system, it is in the attack surface if it can be used to go around the protections. </a:t>
            </a:r>
          </a:p>
          <a:p>
            <a:r>
              <a:rPr lang="en-US" sz="2200" dirty="0" smtClean="0"/>
              <a:t>The change in threats – attacker access to trusted internal network – should lead to revisions in the protections for critical systems.</a:t>
            </a:r>
          </a:p>
          <a:p>
            <a:r>
              <a:rPr lang="en-US" sz="2200" dirty="0" smtClean="0">
                <a:solidFill>
                  <a:srgbClr val="990000"/>
                </a:solidFill>
              </a:rPr>
              <a:t>Software supply chain risks do not stop with deployment. System operations and sustainment should include requirements for</a:t>
            </a:r>
          </a:p>
          <a:p>
            <a:pPr lvl="1"/>
            <a:r>
              <a:rPr lang="en-US" sz="1800" dirty="0" smtClean="0"/>
              <a:t>analyzing the effects on threats and mitigations from changes in usage or software features</a:t>
            </a:r>
          </a:p>
          <a:p>
            <a:pPr lvl="1"/>
            <a:r>
              <a:rPr lang="en-US" sz="1800" dirty="0" smtClean="0"/>
              <a:t>identifying changes in threats that may invalidate design assumptions</a:t>
            </a:r>
          </a:p>
          <a:p>
            <a:pPr lvl="1"/>
            <a:r>
              <a:rPr lang="en-US" sz="1800" dirty="0" smtClean="0"/>
              <a:t>continuous operational monitoring - NIST</a:t>
            </a:r>
          </a:p>
        </p:txBody>
      </p:sp>
    </p:spTree>
    <p:extLst>
      <p:ext uri="{BB962C8B-B14F-4D97-AF65-F5344CB8AC3E}">
        <p14:creationId xmlns:p14="http://schemas.microsoft.com/office/powerpoint/2010/main" val="158223784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Topics</a:t>
            </a:r>
          </a:p>
          <a:p>
            <a:pPr lvl="1"/>
            <a:r>
              <a:rPr lang="en-US" dirty="0" smtClean="0"/>
              <a:t>Understand Information and communications Technology (ICT) Supply Chain Risk Management (SCRM)</a:t>
            </a:r>
          </a:p>
          <a:p>
            <a:pPr lvl="1"/>
            <a:r>
              <a:rPr lang="en-US" dirty="0" smtClean="0"/>
              <a:t>Recognize Supply Chain Hardware and Software Threats/Enablers </a:t>
            </a:r>
          </a:p>
          <a:p>
            <a:pPr lvl="2"/>
            <a:r>
              <a:rPr lang="en-US" dirty="0" smtClean="0"/>
              <a:t>firmware</a:t>
            </a:r>
          </a:p>
          <a:p>
            <a:pPr lvl="2"/>
            <a:r>
              <a:rPr lang="en-US" dirty="0" smtClean="0"/>
              <a:t>hardware enablers</a:t>
            </a:r>
          </a:p>
          <a:p>
            <a:pPr lvl="2"/>
            <a:r>
              <a:rPr lang="en-US" dirty="0" smtClean="0"/>
              <a:t>software threats and enablers: attack surface </a:t>
            </a:r>
          </a:p>
          <a:p>
            <a:pPr lvl="2"/>
            <a:r>
              <a:rPr lang="en-US" dirty="0" smtClean="0"/>
              <a:t>examples</a:t>
            </a:r>
          </a:p>
          <a:p>
            <a:pPr lvl="1"/>
            <a:r>
              <a:rPr lang="en-US" dirty="0" smtClean="0"/>
              <a:t>Understand the Range of Countermeasures within the Systems Development Lifecycle (SDLC)</a:t>
            </a:r>
          </a:p>
          <a:p>
            <a:pPr lvl="1"/>
            <a:r>
              <a:rPr lang="en-US" dirty="0" smtClean="0"/>
              <a:t>Conclusion </a:t>
            </a:r>
          </a:p>
          <a:p>
            <a:endParaRPr lang="en-US" dirty="0" smtClean="0"/>
          </a:p>
          <a:p>
            <a:endParaRPr lang="en-US" dirty="0"/>
          </a:p>
        </p:txBody>
      </p:sp>
    </p:spTree>
    <p:extLst>
      <p:ext uri="{BB962C8B-B14F-4D97-AF65-F5344CB8AC3E}">
        <p14:creationId xmlns:p14="http://schemas.microsoft.com/office/powerpoint/2010/main" val="620701103"/>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1">
              <a:lnSpc>
                <a:spcPct val="100000"/>
              </a:lnSpc>
            </a:pPr>
            <a:r>
              <a:rPr lang="en-US" dirty="0"/>
              <a:t>Understand the Range of Countermeasures within the Systems Development Lifecycle (SDLC)</a:t>
            </a:r>
            <a:br>
              <a:rPr lang="en-US" dirty="0"/>
            </a:b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220531581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We Mitigate Malicious System  Threats?</a:t>
            </a:r>
            <a:endParaRPr lang="en-US" dirty="0"/>
          </a:p>
        </p:txBody>
      </p:sp>
      <p:sp>
        <p:nvSpPr>
          <p:cNvPr id="3" name="Content Placeholder 2"/>
          <p:cNvSpPr>
            <a:spLocks noGrp="1"/>
          </p:cNvSpPr>
          <p:nvPr>
            <p:ph idx="1"/>
          </p:nvPr>
        </p:nvSpPr>
        <p:spPr/>
        <p:txBody>
          <a:bodyPr/>
          <a:lstStyle/>
          <a:p>
            <a:r>
              <a:rPr lang="en-US" dirty="0" smtClean="0"/>
              <a:t>The mitigations for direct threats strengthen the points in a supply chain that could physically accessed by a threat agent.</a:t>
            </a:r>
          </a:p>
          <a:p>
            <a:pPr lvl="1"/>
            <a:r>
              <a:rPr lang="en-US" dirty="0"/>
              <a:t>a</a:t>
            </a:r>
            <a:r>
              <a:rPr lang="en-US" dirty="0" smtClean="0"/>
              <a:t> vendor or distributor inserts counterfeit items.</a:t>
            </a:r>
          </a:p>
          <a:p>
            <a:pPr lvl="1"/>
            <a:r>
              <a:rPr lang="en-US" dirty="0"/>
              <a:t>a</a:t>
            </a:r>
            <a:r>
              <a:rPr lang="en-US" dirty="0" smtClean="0"/>
              <a:t> attacker tampers with or replaces a device while it is in transient.</a:t>
            </a:r>
          </a:p>
          <a:p>
            <a:pPr lvl="1"/>
            <a:r>
              <a:rPr lang="en-US" dirty="0" smtClean="0"/>
              <a:t>an employee substitutes counterfeit parts or tampers with </a:t>
            </a:r>
            <a:r>
              <a:rPr lang="en-US" dirty="0"/>
              <a:t>a</a:t>
            </a:r>
            <a:r>
              <a:rPr lang="en-US" dirty="0" smtClean="0"/>
              <a:t> device during manufacture.</a:t>
            </a:r>
          </a:p>
        </p:txBody>
      </p:sp>
    </p:spTree>
    <p:extLst>
      <p:ext uri="{BB962C8B-B14F-4D97-AF65-F5344CB8AC3E}">
        <p14:creationId xmlns:p14="http://schemas.microsoft.com/office/powerpoint/2010/main" val="1895933864"/>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We Mitigate Malicious System  Threats?</a:t>
            </a:r>
            <a:endParaRPr lang="en-US" dirty="0"/>
          </a:p>
        </p:txBody>
      </p:sp>
      <p:sp>
        <p:nvSpPr>
          <p:cNvPr id="3" name="Content Placeholder 2"/>
          <p:cNvSpPr>
            <a:spLocks noGrp="1"/>
          </p:cNvSpPr>
          <p:nvPr>
            <p:ph idx="1"/>
          </p:nvPr>
        </p:nvSpPr>
        <p:spPr/>
        <p:txBody>
          <a:bodyPr/>
          <a:lstStyle/>
          <a:p>
            <a:r>
              <a:rPr lang="en-US" dirty="0" smtClean="0"/>
              <a:t>Consider securing a home</a:t>
            </a:r>
          </a:p>
          <a:p>
            <a:pPr lvl="1"/>
            <a:r>
              <a:rPr lang="en-US" dirty="0" smtClean="0"/>
              <a:t>entry options such as windows and doors</a:t>
            </a:r>
          </a:p>
          <a:p>
            <a:pPr lvl="1"/>
            <a:r>
              <a:rPr lang="en-US" dirty="0" smtClean="0"/>
              <a:t>entry </a:t>
            </a:r>
            <a:r>
              <a:rPr lang="en-US" dirty="0"/>
              <a:t>protections: threats  –  </a:t>
            </a:r>
            <a:r>
              <a:rPr lang="en-US" dirty="0" smtClean="0"/>
              <a:t>Malicious system  threats: disable </a:t>
            </a:r>
            <a:r>
              <a:rPr lang="en-US" dirty="0"/>
              <a:t>alarm system, pick inexpensive door lock</a:t>
            </a:r>
          </a:p>
          <a:p>
            <a:pPr lvl="1"/>
            <a:r>
              <a:rPr lang="en-US" dirty="0"/>
              <a:t>locations within the house that contain valuables</a:t>
            </a:r>
          </a:p>
          <a:p>
            <a:pPr lvl="1"/>
            <a:r>
              <a:rPr lang="en-US" dirty="0" smtClean="0"/>
              <a:t>valuable protections: Malicious system  threat </a:t>
            </a:r>
            <a:r>
              <a:rPr lang="en-US" dirty="0"/>
              <a:t>– </a:t>
            </a:r>
            <a:r>
              <a:rPr lang="en-US" dirty="0" smtClean="0"/>
              <a:t>safe is secure but the installation did not physically secure it to the house, and it was removed.</a:t>
            </a:r>
          </a:p>
          <a:p>
            <a:r>
              <a:rPr lang="en-US" dirty="0" smtClean="0"/>
              <a:t>Developers should do a similar analysis for systems. </a:t>
            </a:r>
            <a:r>
              <a:rPr lang="en-US" dirty="0"/>
              <a:t>H</a:t>
            </a:r>
            <a:r>
              <a:rPr lang="en-US" dirty="0" smtClean="0"/>
              <a:t>ow could an attacker compromise a system in order to access potential targets.</a:t>
            </a:r>
            <a:endParaRPr lang="en-US" dirty="0"/>
          </a:p>
        </p:txBody>
      </p:sp>
    </p:spTree>
    <p:extLst>
      <p:ext uri="{BB962C8B-B14F-4D97-AF65-F5344CB8AC3E}">
        <p14:creationId xmlns:p14="http://schemas.microsoft.com/office/powerpoint/2010/main" val="2917133845"/>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to Examples</a:t>
            </a:r>
            <a:endParaRPr lang="en-US" dirty="0"/>
          </a:p>
        </p:txBody>
      </p:sp>
      <p:sp>
        <p:nvSpPr>
          <p:cNvPr id="3" name="Content Placeholder 2"/>
          <p:cNvSpPr>
            <a:spLocks noGrp="1"/>
          </p:cNvSpPr>
          <p:nvPr>
            <p:ph idx="1"/>
          </p:nvPr>
        </p:nvSpPr>
        <p:spPr/>
        <p:txBody>
          <a:bodyPr/>
          <a:lstStyle/>
          <a:p>
            <a:r>
              <a:rPr lang="en-US" dirty="0" smtClean="0"/>
              <a:t>Database example</a:t>
            </a:r>
          </a:p>
          <a:p>
            <a:pPr lvl="1"/>
            <a:r>
              <a:rPr lang="en-US" dirty="0" smtClean="0"/>
              <a:t>The entry point is the input path for data. There are no protections for invalid data.</a:t>
            </a:r>
          </a:p>
          <a:p>
            <a:r>
              <a:rPr lang="en-US" dirty="0" smtClean="0"/>
              <a:t>RSA</a:t>
            </a:r>
          </a:p>
          <a:p>
            <a:pPr lvl="1"/>
            <a:r>
              <a:rPr lang="en-US" dirty="0" smtClean="0"/>
              <a:t>The initial entry point was Internet access to an employee’s computer. There seemed to be a tacit assumption that the input path to the browser was protected. That assumption is repeatedly shown to be false.</a:t>
            </a:r>
          </a:p>
          <a:p>
            <a:pPr lvl="1"/>
            <a:r>
              <a:rPr lang="en-US" dirty="0" smtClean="0"/>
              <a:t>The protections for the critical product data had not consider the treat of an attacker gaining access to the internal network. Maintenance practices did not review changing threats.</a:t>
            </a:r>
          </a:p>
        </p:txBody>
      </p:sp>
    </p:spTree>
    <p:extLst>
      <p:ext uri="{BB962C8B-B14F-4D97-AF65-F5344CB8AC3E}">
        <p14:creationId xmlns:p14="http://schemas.microsoft.com/office/powerpoint/2010/main" val="2584299607"/>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Mitigations for Malicious System Software Threats</a:t>
            </a:r>
            <a:endParaRPr lang="en-US" dirty="0"/>
          </a:p>
        </p:txBody>
      </p:sp>
      <p:sp>
        <p:nvSpPr>
          <p:cNvPr id="3" name="Content Placeholder 2"/>
          <p:cNvSpPr>
            <a:spLocks noGrp="1"/>
          </p:cNvSpPr>
          <p:nvPr>
            <p:ph idx="1"/>
          </p:nvPr>
        </p:nvSpPr>
        <p:spPr/>
        <p:txBody>
          <a:bodyPr/>
          <a:lstStyle/>
          <a:p>
            <a:r>
              <a:rPr lang="en-US" dirty="0" smtClean="0"/>
              <a:t>The examples for </a:t>
            </a:r>
            <a:r>
              <a:rPr lang="en-US" dirty="0"/>
              <a:t>m</a:t>
            </a:r>
            <a:r>
              <a:rPr lang="en-US" dirty="0" smtClean="0"/>
              <a:t>alicious system  software threats took advantage of development or integration practices that gave little or no attention to possible threats.</a:t>
            </a:r>
          </a:p>
          <a:p>
            <a:r>
              <a:rPr lang="en-US" dirty="0" smtClean="0"/>
              <a:t>In 2006 Microsoft published the Security Development Lifecycle whose practices explicitly considered threats during development. </a:t>
            </a:r>
          </a:p>
          <a:p>
            <a:r>
              <a:rPr lang="en-US" dirty="0" smtClean="0"/>
              <a:t>The consideration of software threats during development is </a:t>
            </a:r>
            <a:r>
              <a:rPr lang="en-US" dirty="0"/>
              <a:t>often referred to as risk-based or risk-focused development</a:t>
            </a:r>
          </a:p>
          <a:p>
            <a:r>
              <a:rPr lang="en-US" dirty="0" smtClean="0"/>
              <a:t>The use of such techniques is increasing, but they are not yet widely applied. </a:t>
            </a:r>
            <a:endParaRPr lang="en-US" dirty="0"/>
          </a:p>
        </p:txBody>
      </p:sp>
    </p:spTree>
    <p:extLst>
      <p:ext uri="{BB962C8B-B14F-4D97-AF65-F5344CB8AC3E}">
        <p14:creationId xmlns:p14="http://schemas.microsoft.com/office/powerpoint/2010/main" val="3786040778"/>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Acquisition Examples of Malicious System  Threats</a:t>
            </a:r>
            <a:endParaRPr lang="en-US" dirty="0"/>
          </a:p>
        </p:txBody>
      </p:sp>
      <p:sp>
        <p:nvSpPr>
          <p:cNvPr id="3" name="Content Placeholder 2"/>
          <p:cNvSpPr>
            <a:spLocks noGrp="1"/>
          </p:cNvSpPr>
          <p:nvPr>
            <p:ph idx="1"/>
          </p:nvPr>
        </p:nvSpPr>
        <p:spPr/>
        <p:txBody>
          <a:bodyPr/>
          <a:lstStyle/>
          <a:p>
            <a:r>
              <a:rPr lang="en-US" dirty="0" smtClean="0"/>
              <a:t>System requirements can create malicious system  threats. For example cost, desired usage, or a near-term completion date  can require use of commercial components with malicious system  threats which become the responsibility of the system developer and integrator.</a:t>
            </a:r>
          </a:p>
          <a:p>
            <a:pPr lvl="1"/>
            <a:r>
              <a:rPr lang="en-US" dirty="0" smtClean="0"/>
              <a:t>Commercial off-the-shelf may not have been designed for the threats associated with critical systems. </a:t>
            </a:r>
          </a:p>
          <a:p>
            <a:pPr lvl="1"/>
            <a:r>
              <a:rPr lang="en-US" dirty="0" smtClean="0"/>
              <a:t>Commercial software can have malicious system  threats that are known only after a successful attack. Critical systems increasingly involve consumer-oriented products such as web browsers and cell phones. </a:t>
            </a:r>
          </a:p>
        </p:txBody>
      </p:sp>
    </p:spTree>
    <p:extLst>
      <p:ext uri="{BB962C8B-B14F-4D97-AF65-F5344CB8AC3E}">
        <p14:creationId xmlns:p14="http://schemas.microsoft.com/office/powerpoint/2010/main" val="2708442618"/>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System requirements </a:t>
            </a:r>
            <a:r>
              <a:rPr lang="en-US" dirty="0" smtClean="0"/>
              <a:t>may need to be revised if risks associated with associated malicious system  threats are not acceptable. That decision is depends on  cost-benefit analysis based on the business impact of an exploit, the cost and effectiveness of mitigations, and the value of requirements. </a:t>
            </a:r>
          </a:p>
          <a:p>
            <a:r>
              <a:rPr lang="en-US" dirty="0" smtClean="0"/>
              <a:t>Mitigation decisions can involve</a:t>
            </a:r>
          </a:p>
          <a:p>
            <a:pPr lvl="1">
              <a:buFont typeface="Arial" pitchFamily="34" charset="0"/>
              <a:buChar char="•"/>
            </a:pPr>
            <a:r>
              <a:rPr lang="en-US" dirty="0" smtClean="0"/>
              <a:t>system stakeholders</a:t>
            </a:r>
          </a:p>
          <a:p>
            <a:pPr lvl="1">
              <a:buFont typeface="Arial" pitchFamily="34" charset="0"/>
              <a:buChar char="•"/>
            </a:pPr>
            <a:r>
              <a:rPr lang="en-US" dirty="0" smtClean="0"/>
              <a:t>acquisition professionals</a:t>
            </a:r>
          </a:p>
          <a:p>
            <a:pPr lvl="1">
              <a:buFont typeface="Arial" pitchFamily="34" charset="0"/>
              <a:buChar char="•"/>
            </a:pPr>
            <a:r>
              <a:rPr lang="en-US" dirty="0" smtClean="0"/>
              <a:t>contractors: development and sustainment</a:t>
            </a:r>
          </a:p>
          <a:p>
            <a:pPr lvl="1">
              <a:buFont typeface="Arial" pitchFamily="34" charset="0"/>
              <a:buChar char="•"/>
            </a:pPr>
            <a:r>
              <a:rPr lang="en-US" dirty="0" smtClean="0"/>
              <a:t>end users</a:t>
            </a:r>
          </a:p>
          <a:p>
            <a:pPr lvl="1">
              <a:buFont typeface="Arial" pitchFamily="34" charset="0"/>
              <a:buChar char="•"/>
            </a:pPr>
            <a:r>
              <a:rPr lang="en-US" dirty="0" smtClean="0"/>
              <a:t>operational staff</a:t>
            </a:r>
          </a:p>
          <a:p>
            <a:endParaRPr lang="en-US" dirty="0"/>
          </a:p>
        </p:txBody>
      </p:sp>
      <p:sp>
        <p:nvSpPr>
          <p:cNvPr id="4" name="Title 3"/>
          <p:cNvSpPr>
            <a:spLocks noGrp="1"/>
          </p:cNvSpPr>
          <p:nvPr>
            <p:ph type="title"/>
          </p:nvPr>
        </p:nvSpPr>
        <p:spPr/>
        <p:txBody>
          <a:bodyPr/>
          <a:lstStyle/>
          <a:p>
            <a:r>
              <a:rPr lang="en-US" dirty="0" smtClean="0"/>
              <a:t>Malicious System  Threats Can Lead to Requirement Changes</a:t>
            </a:r>
            <a:endParaRPr lang="en-US" dirty="0"/>
          </a:p>
        </p:txBody>
      </p:sp>
    </p:spTree>
    <p:extLst>
      <p:ext uri="{BB962C8B-B14F-4D97-AF65-F5344CB8AC3E}">
        <p14:creationId xmlns:p14="http://schemas.microsoft.com/office/powerpoint/2010/main" val="722887785"/>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Evaluate Developer Capability </a:t>
            </a:r>
            <a:r>
              <a:rPr lang="en-US" dirty="0" smtClean="0"/>
              <a:t>for Risk-Focused Development</a:t>
            </a:r>
            <a:endParaRPr lang="en-US" dirty="0"/>
          </a:p>
        </p:txBody>
      </p:sp>
      <p:sp>
        <p:nvSpPr>
          <p:cNvPr id="3" name="Content Placeholder 2"/>
          <p:cNvSpPr>
            <a:spLocks noGrp="1"/>
          </p:cNvSpPr>
          <p:nvPr>
            <p:ph idx="1"/>
          </p:nvPr>
        </p:nvSpPr>
        <p:spPr/>
        <p:txBody>
          <a:bodyPr/>
          <a:lstStyle/>
          <a:p>
            <a:r>
              <a:rPr lang="en-US" dirty="0" smtClean="0"/>
              <a:t>Challenge: Evaluate a developer capabilities for risk focused development as part of a supplier selection.</a:t>
            </a:r>
          </a:p>
          <a:p>
            <a:pPr lvl="1"/>
            <a:r>
              <a:rPr lang="en-US" dirty="0" smtClean="0"/>
              <a:t>An assessment could consider</a:t>
            </a:r>
          </a:p>
          <a:p>
            <a:pPr marL="739775" lvl="2" indent="-342900">
              <a:buFont typeface="+mj-lt"/>
              <a:buAutoNum type="arabicPeriod"/>
            </a:pPr>
            <a:r>
              <a:rPr lang="en-US" dirty="0" smtClean="0"/>
              <a:t>supplier claims for the system development lifecycle practices</a:t>
            </a:r>
          </a:p>
          <a:p>
            <a:pPr lvl="3"/>
            <a:r>
              <a:rPr lang="en-US" dirty="0" smtClean="0"/>
              <a:t>Supplier claims may not be what is actually done.</a:t>
            </a:r>
          </a:p>
          <a:p>
            <a:pPr marL="739775" lvl="2" indent="-342900">
              <a:buFont typeface="+mj-lt"/>
              <a:buAutoNum type="arabicPeriod" startAt="2"/>
            </a:pPr>
            <a:r>
              <a:rPr lang="en-US" dirty="0"/>
              <a:t>t</a:t>
            </a:r>
            <a:r>
              <a:rPr lang="en-US" dirty="0" smtClean="0"/>
              <a:t>he specific practices used by suppliers  </a:t>
            </a:r>
          </a:p>
          <a:p>
            <a:pPr lvl="3"/>
            <a:r>
              <a:rPr lang="en-US" dirty="0" smtClean="0"/>
              <a:t>We should compare the results of practices rather than the practices. The choice of how to achieve a result varies widely among developers.</a:t>
            </a:r>
          </a:p>
          <a:p>
            <a:pPr marL="739775" lvl="2" indent="-342900">
              <a:buFont typeface="+mj-lt"/>
              <a:buAutoNum type="arabicPeriod" startAt="3"/>
            </a:pPr>
            <a:r>
              <a:rPr lang="en-US" dirty="0" smtClean="0"/>
              <a:t>evidence that the practices are widely applied </a:t>
            </a:r>
          </a:p>
          <a:p>
            <a:pPr lvl="3"/>
            <a:r>
              <a:rPr lang="en-US" dirty="0" smtClean="0"/>
              <a:t>Some supplier’s claims are applicable only to a subset of the efforts.</a:t>
            </a:r>
          </a:p>
          <a:p>
            <a:pPr lvl="3"/>
            <a:r>
              <a:rPr lang="en-US" dirty="0" smtClean="0"/>
              <a:t>The Open Group’s assessment of commercial-off-the-shelf suppliers and developers concentrates on this item.</a:t>
            </a:r>
          </a:p>
          <a:p>
            <a:pPr lvl="3"/>
            <a:r>
              <a:rPr lang="en-US" dirty="0" smtClean="0"/>
              <a:t>There are opportunities to verify that practices are applied for contracted system development.</a:t>
            </a:r>
          </a:p>
          <a:p>
            <a:pPr lvl="3"/>
            <a:r>
              <a:rPr lang="en-US" dirty="0" smtClean="0"/>
              <a:t>This can be monitored for contracted system development.</a:t>
            </a:r>
          </a:p>
        </p:txBody>
      </p:sp>
    </p:spTree>
    <p:extLst>
      <p:ext uri="{BB962C8B-B14F-4D97-AF65-F5344CB8AC3E}">
        <p14:creationId xmlns:p14="http://schemas.microsoft.com/office/powerpoint/2010/main" val="347973635"/>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Conclusion</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2494263624"/>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Acquisitions: Building Security In</a:t>
            </a:r>
            <a:endParaRPr lang="en-US" dirty="0"/>
          </a:p>
        </p:txBody>
      </p:sp>
      <p:sp>
        <p:nvSpPr>
          <p:cNvPr id="3" name="Content Placeholder 2"/>
          <p:cNvSpPr>
            <a:spLocks noGrp="1"/>
          </p:cNvSpPr>
          <p:nvPr>
            <p:ph idx="1"/>
          </p:nvPr>
        </p:nvSpPr>
        <p:spPr>
          <a:xfrm>
            <a:off x="301752" y="1116624"/>
            <a:ext cx="8458200" cy="762000"/>
          </a:xfrm>
        </p:spPr>
        <p:txBody>
          <a:bodyPr/>
          <a:lstStyle/>
          <a:p>
            <a:r>
              <a:rPr lang="en-US" dirty="0" smtClean="0"/>
              <a:t>Reduce the frequency of occurrence and severity of unintentional software created during development</a:t>
            </a:r>
          </a:p>
          <a:p>
            <a:endParaRPr lang="en-US" dirty="0"/>
          </a:p>
        </p:txBody>
      </p:sp>
      <p:sp>
        <p:nvSpPr>
          <p:cNvPr id="4" name="Content Placeholder 2"/>
          <p:cNvSpPr txBox="1">
            <a:spLocks/>
          </p:cNvSpPr>
          <p:nvPr/>
        </p:nvSpPr>
        <p:spPr bwMode="gray">
          <a:xfrm>
            <a:off x="304800" y="1905000"/>
            <a:ext cx="8458200" cy="114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3464" indent="-173736" algn="l" rtl="0" eaLnBrk="1" fontAlgn="base" hangingPunct="1">
              <a:lnSpc>
                <a:spcPct val="98000"/>
              </a:lnSpc>
              <a:spcBef>
                <a:spcPct val="0"/>
              </a:spcBef>
              <a:spcAft>
                <a:spcPts val="700"/>
              </a:spcAft>
              <a:buSzPct val="70000"/>
              <a:defRPr sz="2400">
                <a:solidFill>
                  <a:schemeClr val="tx1"/>
                </a:solidFill>
                <a:latin typeface="Calibri" pitchFamily="34" charset="0"/>
                <a:ea typeface="+mn-ea"/>
                <a:cs typeface="+mn-cs"/>
              </a:defRPr>
            </a:lvl1pPr>
            <a:lvl2pPr marL="457200" indent="-169863" algn="l" rtl="0" eaLnBrk="1" fontAlgn="base" hangingPunct="1">
              <a:lnSpc>
                <a:spcPct val="95000"/>
              </a:lnSpc>
              <a:spcBef>
                <a:spcPct val="0"/>
              </a:spcBef>
              <a:spcAft>
                <a:spcPts val="700"/>
              </a:spcAft>
              <a:buFont typeface="Times" pitchFamily="1" charset="0"/>
              <a:buChar char="•"/>
              <a:defRPr sz="2000">
                <a:solidFill>
                  <a:srgbClr val="3C4F82"/>
                </a:solidFill>
                <a:latin typeface="Calibri" pitchFamily="34" charset="0"/>
              </a:defRPr>
            </a:lvl2pPr>
            <a:lvl3pPr marL="630936" indent="-173736" algn="l" rtl="0" eaLnBrk="1" fontAlgn="base" hangingPunct="1">
              <a:lnSpc>
                <a:spcPct val="95000"/>
              </a:lnSpc>
              <a:spcBef>
                <a:spcPct val="0"/>
              </a:spcBef>
              <a:spcAft>
                <a:spcPts val="700"/>
              </a:spcAft>
              <a:buFont typeface="Times" pitchFamily="1" charset="0"/>
              <a:buChar char="–"/>
              <a:defRPr sz="2000">
                <a:solidFill>
                  <a:srgbClr val="3C4F82"/>
                </a:solidFill>
                <a:latin typeface="Calibri" pitchFamily="34" charset="0"/>
              </a:defRPr>
            </a:lvl3pPr>
            <a:lvl4pPr marL="858838" indent="-168275" algn="l" rtl="0" eaLnBrk="1" fontAlgn="base" hangingPunct="1">
              <a:lnSpc>
                <a:spcPct val="95000"/>
              </a:lnSpc>
              <a:spcBef>
                <a:spcPct val="0"/>
              </a:spcBef>
              <a:spcAft>
                <a:spcPct val="25000"/>
              </a:spcAft>
              <a:buChar char="•"/>
              <a:defRPr sz="2000">
                <a:solidFill>
                  <a:schemeClr val="bg2"/>
                </a:solidFill>
                <a:latin typeface="Calibri" pitchFamily="34" charset="0"/>
              </a:defRPr>
            </a:lvl4pPr>
            <a:lvl5pPr marL="1143000" indent="-169863" algn="l" rtl="0" eaLnBrk="1" fontAlgn="base" hangingPunct="1">
              <a:lnSpc>
                <a:spcPct val="95000"/>
              </a:lnSpc>
              <a:spcBef>
                <a:spcPct val="0"/>
              </a:spcBef>
              <a:spcAft>
                <a:spcPct val="25000"/>
              </a:spcAft>
              <a:buFont typeface="Times" pitchFamily="1" charset="0"/>
              <a:buChar char="–"/>
              <a:defRPr sz="2000">
                <a:solidFill>
                  <a:schemeClr val="bg2"/>
                </a:solidFill>
                <a:latin typeface="Calibri" pitchFamily="34" charset="0"/>
              </a:defRPr>
            </a:lvl5pPr>
            <a:lvl6pPr marL="16002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9pPr>
          </a:lstStyle>
          <a:p>
            <a:r>
              <a:rPr lang="en-US" b="0" kern="0" dirty="0"/>
              <a:t>Meeting that objective depends on</a:t>
            </a:r>
          </a:p>
          <a:p>
            <a:pPr lvl="1"/>
            <a:r>
              <a:rPr lang="en-US" b="0" kern="0" dirty="0"/>
              <a:t>the supplier’s </a:t>
            </a:r>
            <a:r>
              <a:rPr lang="en-US" b="0" kern="0" dirty="0" smtClean="0"/>
              <a:t>development </a:t>
            </a:r>
            <a:r>
              <a:rPr lang="en-US" b="0" kern="0" dirty="0"/>
              <a:t>capabilities </a:t>
            </a:r>
          </a:p>
          <a:p>
            <a:pPr lvl="1"/>
            <a:r>
              <a:rPr lang="en-US" b="0" kern="0" dirty="0"/>
              <a:t>successfully managing the security risks associated with requirements </a:t>
            </a:r>
          </a:p>
          <a:p>
            <a:endParaRPr lang="en-US" b="0" kern="0" dirty="0"/>
          </a:p>
        </p:txBody>
      </p:sp>
      <p:sp>
        <p:nvSpPr>
          <p:cNvPr id="5" name="Content Placeholder 2"/>
          <p:cNvSpPr txBox="1">
            <a:spLocks/>
          </p:cNvSpPr>
          <p:nvPr/>
        </p:nvSpPr>
        <p:spPr bwMode="gray">
          <a:xfrm>
            <a:off x="304800" y="3083168"/>
            <a:ext cx="8458200" cy="19812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3464" indent="-173736" algn="l" rtl="0" eaLnBrk="1" fontAlgn="base" hangingPunct="1">
              <a:lnSpc>
                <a:spcPct val="98000"/>
              </a:lnSpc>
              <a:spcBef>
                <a:spcPct val="0"/>
              </a:spcBef>
              <a:spcAft>
                <a:spcPts val="700"/>
              </a:spcAft>
              <a:buSzPct val="70000"/>
              <a:defRPr sz="2400">
                <a:solidFill>
                  <a:schemeClr val="tx1"/>
                </a:solidFill>
                <a:latin typeface="Calibri" pitchFamily="34" charset="0"/>
                <a:ea typeface="+mn-ea"/>
                <a:cs typeface="+mn-cs"/>
              </a:defRPr>
            </a:lvl1pPr>
            <a:lvl2pPr marL="457200" indent="-169863" algn="l" rtl="0" eaLnBrk="1" fontAlgn="base" hangingPunct="1">
              <a:lnSpc>
                <a:spcPct val="95000"/>
              </a:lnSpc>
              <a:spcBef>
                <a:spcPct val="0"/>
              </a:spcBef>
              <a:spcAft>
                <a:spcPts val="700"/>
              </a:spcAft>
              <a:buFont typeface="Times" pitchFamily="1" charset="0"/>
              <a:buChar char="•"/>
              <a:defRPr sz="2000">
                <a:solidFill>
                  <a:srgbClr val="3C4F82"/>
                </a:solidFill>
                <a:latin typeface="Calibri" pitchFamily="34" charset="0"/>
              </a:defRPr>
            </a:lvl2pPr>
            <a:lvl3pPr marL="630936" indent="-173736" algn="l" rtl="0" eaLnBrk="1" fontAlgn="base" hangingPunct="1">
              <a:lnSpc>
                <a:spcPct val="95000"/>
              </a:lnSpc>
              <a:spcBef>
                <a:spcPct val="0"/>
              </a:spcBef>
              <a:spcAft>
                <a:spcPts val="700"/>
              </a:spcAft>
              <a:buFont typeface="Times" pitchFamily="1" charset="0"/>
              <a:buChar char="–"/>
              <a:defRPr sz="2000">
                <a:solidFill>
                  <a:srgbClr val="3C4F82"/>
                </a:solidFill>
                <a:latin typeface="Calibri" pitchFamily="34" charset="0"/>
              </a:defRPr>
            </a:lvl3pPr>
            <a:lvl4pPr marL="858838" indent="-168275" algn="l" rtl="0" eaLnBrk="1" fontAlgn="base" hangingPunct="1">
              <a:lnSpc>
                <a:spcPct val="95000"/>
              </a:lnSpc>
              <a:spcBef>
                <a:spcPct val="0"/>
              </a:spcBef>
              <a:spcAft>
                <a:spcPct val="25000"/>
              </a:spcAft>
              <a:buChar char="•"/>
              <a:defRPr sz="2000">
                <a:solidFill>
                  <a:schemeClr val="bg2"/>
                </a:solidFill>
                <a:latin typeface="Calibri" pitchFamily="34" charset="0"/>
              </a:defRPr>
            </a:lvl4pPr>
            <a:lvl5pPr marL="1143000" indent="-169863" algn="l" rtl="0" eaLnBrk="1" fontAlgn="base" hangingPunct="1">
              <a:lnSpc>
                <a:spcPct val="95000"/>
              </a:lnSpc>
              <a:spcBef>
                <a:spcPct val="0"/>
              </a:spcBef>
              <a:spcAft>
                <a:spcPct val="25000"/>
              </a:spcAft>
              <a:buFont typeface="Times" pitchFamily="1" charset="0"/>
              <a:buChar char="–"/>
              <a:defRPr sz="2000">
                <a:solidFill>
                  <a:schemeClr val="bg2"/>
                </a:solidFill>
                <a:latin typeface="Calibri" pitchFamily="34" charset="0"/>
              </a:defRPr>
            </a:lvl5pPr>
            <a:lvl6pPr marL="16002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9pPr>
          </a:lstStyle>
          <a:p>
            <a:r>
              <a:rPr lang="en-US" b="0" kern="0" dirty="0"/>
              <a:t>Early in acquisition </a:t>
            </a:r>
            <a:r>
              <a:rPr lang="en-US" b="0" kern="0" dirty="0" smtClean="0"/>
              <a:t>lifecycle</a:t>
            </a:r>
            <a:endParaRPr lang="en-US" b="0" kern="0" dirty="0"/>
          </a:p>
          <a:p>
            <a:pPr lvl="1"/>
            <a:r>
              <a:rPr lang="en-US" b="0" kern="0" dirty="0"/>
              <a:t>An acquirer can use threat modeling risk factors to</a:t>
            </a:r>
          </a:p>
          <a:p>
            <a:pPr lvl="2"/>
            <a:r>
              <a:rPr lang="en-US" b="0" kern="0" dirty="0" smtClean="0"/>
              <a:t>identify  </a:t>
            </a:r>
            <a:r>
              <a:rPr lang="en-US" b="0" kern="0" dirty="0"/>
              <a:t>potential security risks  associated  with requirements</a:t>
            </a:r>
          </a:p>
          <a:p>
            <a:pPr lvl="2"/>
            <a:r>
              <a:rPr lang="en-US" b="0" kern="0" dirty="0" smtClean="0"/>
              <a:t>support </a:t>
            </a:r>
            <a:r>
              <a:rPr lang="en-US" b="0" kern="0" dirty="0"/>
              <a:t>the creation of supplier selection criteria</a:t>
            </a:r>
          </a:p>
          <a:p>
            <a:pPr lvl="2"/>
            <a:r>
              <a:rPr lang="en-US" b="0" kern="0" dirty="0" smtClean="0"/>
              <a:t>assist </a:t>
            </a:r>
            <a:r>
              <a:rPr lang="en-US" b="0" kern="0" dirty="0"/>
              <a:t>in source selections</a:t>
            </a:r>
          </a:p>
          <a:p>
            <a:endParaRPr lang="en-US" b="0" kern="0" dirty="0"/>
          </a:p>
        </p:txBody>
      </p:sp>
      <p:sp>
        <p:nvSpPr>
          <p:cNvPr id="6" name="Content Placeholder 2"/>
          <p:cNvSpPr txBox="1">
            <a:spLocks/>
          </p:cNvSpPr>
          <p:nvPr/>
        </p:nvSpPr>
        <p:spPr bwMode="gray">
          <a:xfrm>
            <a:off x="457200" y="4988168"/>
            <a:ext cx="8458200" cy="419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3464" indent="-173736" algn="l" rtl="0" eaLnBrk="1" fontAlgn="base" hangingPunct="1">
              <a:lnSpc>
                <a:spcPct val="98000"/>
              </a:lnSpc>
              <a:spcBef>
                <a:spcPct val="0"/>
              </a:spcBef>
              <a:spcAft>
                <a:spcPts val="700"/>
              </a:spcAft>
              <a:buSzPct val="70000"/>
              <a:defRPr sz="2400">
                <a:solidFill>
                  <a:schemeClr val="tx1"/>
                </a:solidFill>
                <a:latin typeface="Calibri" pitchFamily="34" charset="0"/>
                <a:ea typeface="+mn-ea"/>
                <a:cs typeface="+mn-cs"/>
              </a:defRPr>
            </a:lvl1pPr>
            <a:lvl2pPr marL="457200" indent="-169863" algn="l" rtl="0" eaLnBrk="1" fontAlgn="base" hangingPunct="1">
              <a:lnSpc>
                <a:spcPct val="95000"/>
              </a:lnSpc>
              <a:spcBef>
                <a:spcPct val="0"/>
              </a:spcBef>
              <a:spcAft>
                <a:spcPts val="700"/>
              </a:spcAft>
              <a:buFont typeface="Times" pitchFamily="1" charset="0"/>
              <a:buChar char="•"/>
              <a:defRPr sz="2000">
                <a:solidFill>
                  <a:srgbClr val="3C4F82"/>
                </a:solidFill>
                <a:latin typeface="Calibri" pitchFamily="34" charset="0"/>
              </a:defRPr>
            </a:lvl2pPr>
            <a:lvl3pPr marL="630936" indent="-173736" algn="l" rtl="0" eaLnBrk="1" fontAlgn="base" hangingPunct="1">
              <a:lnSpc>
                <a:spcPct val="95000"/>
              </a:lnSpc>
              <a:spcBef>
                <a:spcPct val="0"/>
              </a:spcBef>
              <a:spcAft>
                <a:spcPts val="700"/>
              </a:spcAft>
              <a:buFont typeface="Times" pitchFamily="1" charset="0"/>
              <a:buChar char="–"/>
              <a:defRPr sz="2000">
                <a:solidFill>
                  <a:srgbClr val="3C4F82"/>
                </a:solidFill>
                <a:latin typeface="Calibri" pitchFamily="34" charset="0"/>
              </a:defRPr>
            </a:lvl3pPr>
            <a:lvl4pPr marL="858838" indent="-168275" algn="l" rtl="0" eaLnBrk="1" fontAlgn="base" hangingPunct="1">
              <a:lnSpc>
                <a:spcPct val="95000"/>
              </a:lnSpc>
              <a:spcBef>
                <a:spcPct val="0"/>
              </a:spcBef>
              <a:spcAft>
                <a:spcPct val="25000"/>
              </a:spcAft>
              <a:buChar char="•"/>
              <a:defRPr sz="2000">
                <a:solidFill>
                  <a:schemeClr val="bg2"/>
                </a:solidFill>
                <a:latin typeface="Calibri" pitchFamily="34" charset="0"/>
              </a:defRPr>
            </a:lvl4pPr>
            <a:lvl5pPr marL="1143000" indent="-169863" algn="l" rtl="0" eaLnBrk="1" fontAlgn="base" hangingPunct="1">
              <a:lnSpc>
                <a:spcPct val="95000"/>
              </a:lnSpc>
              <a:spcBef>
                <a:spcPct val="0"/>
              </a:spcBef>
              <a:spcAft>
                <a:spcPct val="25000"/>
              </a:spcAft>
              <a:buFont typeface="Times" pitchFamily="1" charset="0"/>
              <a:buChar char="–"/>
              <a:defRPr sz="2000">
                <a:solidFill>
                  <a:schemeClr val="bg2"/>
                </a:solidFill>
                <a:latin typeface="Calibri" pitchFamily="34" charset="0"/>
              </a:defRPr>
            </a:lvl5pPr>
            <a:lvl6pPr marL="16002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9pPr>
          </a:lstStyle>
          <a:p>
            <a:r>
              <a:rPr lang="en-US" b="0" kern="0" dirty="0" smtClean="0"/>
              <a:t>Understand the limits</a:t>
            </a:r>
          </a:p>
        </p:txBody>
      </p:sp>
      <p:sp>
        <p:nvSpPr>
          <p:cNvPr id="7" name="Content Placeholder 2"/>
          <p:cNvSpPr txBox="1">
            <a:spLocks/>
          </p:cNvSpPr>
          <p:nvPr/>
        </p:nvSpPr>
        <p:spPr bwMode="gray">
          <a:xfrm>
            <a:off x="457200" y="5369168"/>
            <a:ext cx="8458200" cy="533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3464" indent="-173736" algn="l" rtl="0" eaLnBrk="1" fontAlgn="base" hangingPunct="1">
              <a:lnSpc>
                <a:spcPct val="98000"/>
              </a:lnSpc>
              <a:spcBef>
                <a:spcPct val="0"/>
              </a:spcBef>
              <a:spcAft>
                <a:spcPts val="700"/>
              </a:spcAft>
              <a:buSzPct val="70000"/>
              <a:defRPr sz="2400">
                <a:solidFill>
                  <a:schemeClr val="tx1"/>
                </a:solidFill>
                <a:latin typeface="Calibri" pitchFamily="34" charset="0"/>
                <a:ea typeface="+mn-ea"/>
                <a:cs typeface="+mn-cs"/>
              </a:defRPr>
            </a:lvl1pPr>
            <a:lvl2pPr marL="457200" indent="-169863" algn="l" rtl="0" eaLnBrk="1" fontAlgn="base" hangingPunct="1">
              <a:lnSpc>
                <a:spcPct val="95000"/>
              </a:lnSpc>
              <a:spcBef>
                <a:spcPct val="0"/>
              </a:spcBef>
              <a:spcAft>
                <a:spcPts val="700"/>
              </a:spcAft>
              <a:buFont typeface="Times" pitchFamily="1" charset="0"/>
              <a:buChar char="•"/>
              <a:defRPr sz="2000">
                <a:solidFill>
                  <a:srgbClr val="3C4F82"/>
                </a:solidFill>
                <a:latin typeface="Calibri" pitchFamily="34" charset="0"/>
              </a:defRPr>
            </a:lvl2pPr>
            <a:lvl3pPr marL="630936" indent="-173736" algn="l" rtl="0" eaLnBrk="1" fontAlgn="base" hangingPunct="1">
              <a:lnSpc>
                <a:spcPct val="95000"/>
              </a:lnSpc>
              <a:spcBef>
                <a:spcPct val="0"/>
              </a:spcBef>
              <a:spcAft>
                <a:spcPts val="700"/>
              </a:spcAft>
              <a:buFont typeface="Times" pitchFamily="1" charset="0"/>
              <a:buChar char="–"/>
              <a:defRPr sz="2000">
                <a:solidFill>
                  <a:srgbClr val="3C4F82"/>
                </a:solidFill>
                <a:latin typeface="Calibri" pitchFamily="34" charset="0"/>
              </a:defRPr>
            </a:lvl3pPr>
            <a:lvl4pPr marL="858838" indent="-168275" algn="l" rtl="0" eaLnBrk="1" fontAlgn="base" hangingPunct="1">
              <a:lnSpc>
                <a:spcPct val="95000"/>
              </a:lnSpc>
              <a:spcBef>
                <a:spcPct val="0"/>
              </a:spcBef>
              <a:spcAft>
                <a:spcPct val="25000"/>
              </a:spcAft>
              <a:buChar char="•"/>
              <a:defRPr sz="2000">
                <a:solidFill>
                  <a:schemeClr val="bg2"/>
                </a:solidFill>
                <a:latin typeface="Calibri" pitchFamily="34" charset="0"/>
              </a:defRPr>
            </a:lvl4pPr>
            <a:lvl5pPr marL="1143000" indent="-169863" algn="l" rtl="0" eaLnBrk="1" fontAlgn="base" hangingPunct="1">
              <a:lnSpc>
                <a:spcPct val="95000"/>
              </a:lnSpc>
              <a:spcBef>
                <a:spcPct val="0"/>
              </a:spcBef>
              <a:spcAft>
                <a:spcPct val="25000"/>
              </a:spcAft>
              <a:buFont typeface="Times" pitchFamily="1" charset="0"/>
              <a:buChar char="–"/>
              <a:defRPr sz="2000">
                <a:solidFill>
                  <a:schemeClr val="bg2"/>
                </a:solidFill>
                <a:latin typeface="Calibri" pitchFamily="34" charset="0"/>
              </a:defRPr>
            </a:lvl5pPr>
            <a:lvl6pPr marL="16002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6pPr>
            <a:lvl7pPr marL="20574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7pPr>
            <a:lvl8pPr marL="25146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8pPr>
            <a:lvl9pPr marL="2971800" indent="-169863" algn="l" rtl="0" eaLnBrk="1" fontAlgn="base" hangingPunct="1">
              <a:lnSpc>
                <a:spcPct val="95000"/>
              </a:lnSpc>
              <a:spcBef>
                <a:spcPct val="0"/>
              </a:spcBef>
              <a:spcAft>
                <a:spcPct val="25000"/>
              </a:spcAft>
              <a:buFont typeface="Times" pitchFamily="1" charset="0"/>
              <a:buChar char="–"/>
              <a:defRPr>
                <a:solidFill>
                  <a:schemeClr val="bg2"/>
                </a:solidFill>
                <a:latin typeface="+mn-lt"/>
              </a:defRPr>
            </a:lvl9pPr>
          </a:lstStyle>
          <a:p>
            <a:r>
              <a:rPr lang="en-US" b="0" kern="0" dirty="0"/>
              <a:t>Consider </a:t>
            </a:r>
            <a:r>
              <a:rPr lang="en-US" b="0" kern="0" dirty="0" smtClean="0"/>
              <a:t>additional measures, such as incorporating resiliency</a:t>
            </a:r>
            <a:endParaRPr lang="en-US" b="0" kern="0" dirty="0"/>
          </a:p>
        </p:txBody>
      </p:sp>
    </p:spTree>
    <p:extLst>
      <p:ext uri="{BB962C8B-B14F-4D97-AF65-F5344CB8AC3E}">
        <p14:creationId xmlns:p14="http://schemas.microsoft.com/office/powerpoint/2010/main" val="25152539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Understand Information and </a:t>
            </a:r>
            <a:r>
              <a:rPr lang="en-US" dirty="0" smtClean="0"/>
              <a:t>Communications </a:t>
            </a:r>
            <a:r>
              <a:rPr lang="en-US" dirty="0"/>
              <a:t>Technology (ICT) Supply Chain Risk Management (SCRM)</a:t>
            </a:r>
            <a:br>
              <a:rPr lang="en-US" dirty="0"/>
            </a:br>
            <a:endParaRPr lang="en-US" dirty="0"/>
          </a:p>
        </p:txBody>
      </p:sp>
    </p:spTree>
    <p:extLst>
      <p:ext uri="{BB962C8B-B14F-4D97-AF65-F5344CB8AC3E}">
        <p14:creationId xmlns:p14="http://schemas.microsoft.com/office/powerpoint/2010/main" val="3479638644"/>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3" name="Content Placeholder 2"/>
          <p:cNvSpPr>
            <a:spLocks noGrp="1"/>
          </p:cNvSpPr>
          <p:nvPr>
            <p:ph idx="1"/>
          </p:nvPr>
        </p:nvSpPr>
        <p:spPr/>
        <p:txBody>
          <a:bodyPr/>
          <a:lstStyle/>
          <a:p>
            <a:r>
              <a:rPr lang="en-US" dirty="0" smtClean="0"/>
              <a:t>NIST: Supply </a:t>
            </a:r>
            <a:r>
              <a:rPr lang="en-US" dirty="0"/>
              <a:t>Chain Risk Management </a:t>
            </a:r>
            <a:r>
              <a:rPr lang="en-US" dirty="0" smtClean="0"/>
              <a:t>Practices </a:t>
            </a:r>
            <a:r>
              <a:rPr lang="en-US" dirty="0"/>
              <a:t>for Federal Information </a:t>
            </a:r>
            <a:r>
              <a:rPr lang="en-US" dirty="0" smtClean="0"/>
              <a:t>Systems </a:t>
            </a:r>
            <a:r>
              <a:rPr lang="en-US" dirty="0"/>
              <a:t>and Organizations, </a:t>
            </a:r>
            <a:r>
              <a:rPr lang="en-US" dirty="0">
                <a:hlinkClick r:id="rId3"/>
              </a:rPr>
              <a:t>http://</a:t>
            </a:r>
            <a:r>
              <a:rPr lang="en-US" dirty="0" smtClean="0">
                <a:hlinkClick r:id="rId3"/>
              </a:rPr>
              <a:t>csrc.nist.gov/publications/drafts/800-161/sp800_161_draft.pdf</a:t>
            </a:r>
            <a:endParaRPr lang="en-US" dirty="0" smtClean="0"/>
          </a:p>
          <a:p>
            <a:r>
              <a:rPr lang="en-US" dirty="0" smtClean="0"/>
              <a:t>Open Trusted Technology Provider Standard (O-TTPS), “Mitigating Tainted and Counterfeit Products”: </a:t>
            </a:r>
            <a:r>
              <a:rPr lang="en-US" dirty="0" smtClean="0">
                <a:hlinkClick r:id="rId4"/>
              </a:rPr>
              <a:t>www.opengroup.org/bookstore/catalog/s121.htm</a:t>
            </a:r>
            <a:endParaRPr lang="en-US" dirty="0" smtClean="0"/>
          </a:p>
          <a:p>
            <a:r>
              <a:rPr lang="en-US" dirty="0" smtClean="0"/>
              <a:t>SafeCode: </a:t>
            </a:r>
            <a:r>
              <a:rPr lang="en-US" dirty="0" smtClean="0">
                <a:hlinkClick r:id="rId5"/>
              </a:rPr>
              <a:t>http://www.safecode.org/</a:t>
            </a:r>
            <a:r>
              <a:rPr lang="en-US" dirty="0" smtClean="0"/>
              <a:t> </a:t>
            </a:r>
          </a:p>
          <a:p>
            <a:pPr lvl="1"/>
            <a:r>
              <a:rPr lang="en-US" dirty="0" smtClean="0"/>
              <a:t>Supply chain integrity framework</a:t>
            </a:r>
          </a:p>
          <a:p>
            <a:endParaRPr lang="en-US" dirty="0"/>
          </a:p>
        </p:txBody>
      </p:sp>
      <p:grpSp>
        <p:nvGrpSpPr>
          <p:cNvPr id="8" name="Group 7"/>
          <p:cNvGrpSpPr/>
          <p:nvPr/>
        </p:nvGrpSpPr>
        <p:grpSpPr>
          <a:xfrm>
            <a:off x="5870928" y="6010656"/>
            <a:ext cx="2968272" cy="466344"/>
            <a:chOff x="5870928" y="6019800"/>
            <a:chExt cx="2968272" cy="466344"/>
          </a:xfrm>
        </p:grpSpPr>
        <p:sp>
          <p:nvSpPr>
            <p:cNvPr id="9" name="Text Box 12"/>
            <p:cNvSpPr txBox="1">
              <a:spLocks noChangeArrowheads="1"/>
            </p:cNvSpPr>
            <p:nvPr/>
          </p:nvSpPr>
          <p:spPr bwMode="auto">
            <a:xfrm>
              <a:off x="5870928" y="6121563"/>
              <a:ext cx="2968272" cy="279237"/>
            </a:xfrm>
            <a:prstGeom prst="rect">
              <a:avLst/>
            </a:prstGeom>
            <a:noFill/>
            <a:ln w="9525">
              <a:noFill/>
              <a:miter lim="800000"/>
              <a:headEnd/>
              <a:tailEnd/>
            </a:ln>
            <a:effectLst/>
          </p:spPr>
          <p:txBody>
            <a:bodyPr wrap="square" lIns="45720" rIns="45720">
              <a:spAutoFit/>
            </a:bodyPr>
            <a:lstStyle/>
            <a:p>
              <a:pPr eaLnBrk="0" hangingPunct="0">
                <a:lnSpc>
                  <a:spcPct val="75000"/>
                </a:lnSpc>
                <a:defRPr/>
              </a:pPr>
              <a:r>
                <a:rPr lang="en-US" sz="1400" dirty="0">
                  <a:solidFill>
                    <a:schemeClr val="bg1"/>
                  </a:solidFill>
                  <a:latin typeface="Book Antiqua" pitchFamily="18" charset="0"/>
                  <a:ea typeface="ＭＳ Ｐゴシック" pitchFamily="-109" charset="-128"/>
                </a:rPr>
                <a:t>	</a:t>
              </a:r>
              <a:r>
                <a:rPr lang="en-US" sz="1600" b="1" dirty="0" smtClean="0">
                  <a:solidFill>
                    <a:schemeClr val="tx1"/>
                  </a:solidFill>
                  <a:latin typeface="Book Antiqua" pitchFamily="18" charset="0"/>
                  <a:ea typeface="ＭＳ Ｐゴシック" pitchFamily="-109" charset="-128"/>
                </a:rPr>
                <a:t>Homeland Security</a:t>
              </a:r>
              <a:endParaRPr lang="en-US" sz="1600" b="1" dirty="0">
                <a:solidFill>
                  <a:schemeClr val="tx1"/>
                </a:solidFill>
                <a:latin typeface="Book Antiqua" pitchFamily="18" charset="0"/>
                <a:ea typeface="ＭＳ Ｐゴシック" pitchFamily="-109" charset="-128"/>
              </a:endParaRPr>
            </a:p>
          </p:txBody>
        </p:sp>
        <p:pic>
          <p:nvPicPr>
            <p:cNvPr id="10" name="Picture 3"/>
            <p:cNvPicPr>
              <a:picLocks noChangeAspect="1" noChangeArrowheads="1"/>
            </p:cNvPicPr>
            <p:nvPr/>
          </p:nvPicPr>
          <p:blipFill>
            <a:blip r:embed="rId6" cstate="print"/>
            <a:srcRect/>
            <a:stretch>
              <a:fillRect/>
            </a:stretch>
          </p:blipFill>
          <p:spPr bwMode="auto">
            <a:xfrm>
              <a:off x="6326058" y="6019800"/>
              <a:ext cx="458185" cy="466344"/>
            </a:xfrm>
            <a:prstGeom prst="rect">
              <a:avLst/>
            </a:prstGeom>
            <a:noFill/>
            <a:ln w="9525">
              <a:noFill/>
              <a:miter lim="800000"/>
              <a:headEnd/>
              <a:tailEnd/>
            </a:ln>
            <a:effectLst/>
          </p:spPr>
        </p:pic>
      </p:grpSp>
    </p:spTree>
    <p:extLst>
      <p:ext uri="{BB962C8B-B14F-4D97-AF65-F5344CB8AC3E}">
        <p14:creationId xmlns:p14="http://schemas.microsoft.com/office/powerpoint/2010/main" val="330002772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System Supply Chain</a:t>
            </a:r>
            <a:endParaRPr lang="en-US" dirty="0"/>
          </a:p>
        </p:txBody>
      </p:sp>
      <p:sp>
        <p:nvSpPr>
          <p:cNvPr id="17" name="TextBox 16"/>
          <p:cNvSpPr txBox="1"/>
          <p:nvPr/>
        </p:nvSpPr>
        <p:spPr>
          <a:xfrm>
            <a:off x="2766395" y="3680643"/>
            <a:ext cx="108493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Develop In-house</a:t>
            </a:r>
          </a:p>
        </p:txBody>
      </p:sp>
      <p:sp>
        <p:nvSpPr>
          <p:cNvPr id="18" name="TextBox 17"/>
          <p:cNvSpPr txBox="1"/>
          <p:nvPr/>
        </p:nvSpPr>
        <p:spPr>
          <a:xfrm>
            <a:off x="3649687" y="2969433"/>
            <a:ext cx="1225893"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a:t>
            </a:r>
          </a:p>
        </p:txBody>
      </p:sp>
      <p:grpSp>
        <p:nvGrpSpPr>
          <p:cNvPr id="24" name="Group 23"/>
          <p:cNvGrpSpPr/>
          <p:nvPr/>
        </p:nvGrpSpPr>
        <p:grpSpPr>
          <a:xfrm>
            <a:off x="18300" y="1000360"/>
            <a:ext cx="3491170" cy="1830357"/>
            <a:chOff x="18300" y="1000360"/>
            <a:chExt cx="3491170" cy="1830357"/>
          </a:xfrm>
        </p:grpSpPr>
        <p:sp>
          <p:nvSpPr>
            <p:cNvPr id="203" name="Oval 202"/>
            <p:cNvSpPr/>
            <p:nvPr/>
          </p:nvSpPr>
          <p:spPr bwMode="auto">
            <a:xfrm>
              <a:off x="18300" y="1000360"/>
              <a:ext cx="3187590" cy="1830357"/>
            </a:xfrm>
            <a:prstGeom prst="ellipse">
              <a:avLst/>
            </a:prstGeom>
            <a:solidFill>
              <a:srgbClr val="FFE79B"/>
            </a:solidFill>
            <a:ln w="19050"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charset="0"/>
                <a:ea typeface="ＭＳ Ｐゴシック" pitchFamily="1" charset="-128"/>
              </a:endParaRPr>
            </a:p>
          </p:txBody>
        </p:sp>
        <p:grpSp>
          <p:nvGrpSpPr>
            <p:cNvPr id="15" name="Group 14"/>
            <p:cNvGrpSpPr/>
            <p:nvPr/>
          </p:nvGrpSpPr>
          <p:grpSpPr>
            <a:xfrm>
              <a:off x="433100" y="1308815"/>
              <a:ext cx="1119450" cy="606287"/>
              <a:chOff x="433100" y="1308815"/>
              <a:chExt cx="1119450" cy="606287"/>
            </a:xfrm>
          </p:grpSpPr>
          <p:sp>
            <p:nvSpPr>
              <p:cNvPr id="3" name="Oval 2"/>
              <p:cNvSpPr/>
              <p:nvPr/>
            </p:nvSpPr>
            <p:spPr bwMode="auto">
              <a:xfrm>
                <a:off x="433100" y="1308815"/>
                <a:ext cx="1119450" cy="606287"/>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6" name="TextBox 5"/>
              <p:cNvSpPr txBox="1"/>
              <p:nvPr/>
            </p:nvSpPr>
            <p:spPr>
              <a:xfrm>
                <a:off x="461560" y="1379835"/>
                <a:ext cx="1062530" cy="523220"/>
              </a:xfrm>
              <a:prstGeom prst="rect">
                <a:avLst/>
              </a:prstGeom>
              <a:noFill/>
            </p:spPr>
            <p:txBody>
              <a:bodyPr wrap="square" rtlCol="0">
                <a:spAutoFit/>
              </a:bodyPr>
              <a:lstStyle/>
              <a:p>
                <a:pPr algn="ctr"/>
                <a:r>
                  <a:rPr lang="en-US" sz="1400" dirty="0">
                    <a:solidFill>
                      <a:srgbClr val="3C4F82"/>
                    </a:solidFill>
                    <a:latin typeface="Arial Black" pitchFamily="34" charset="0"/>
                  </a:rPr>
                  <a:t>Program Office</a:t>
                </a:r>
                <a:endParaRPr lang="en-US" sz="1400" dirty="0" smtClean="0">
                  <a:solidFill>
                    <a:srgbClr val="3C4F82"/>
                  </a:solidFill>
                  <a:latin typeface="Arial Black" pitchFamily="34" charset="0"/>
                </a:endParaRPr>
              </a:p>
            </p:txBody>
          </p:sp>
        </p:grpSp>
        <p:grpSp>
          <p:nvGrpSpPr>
            <p:cNvPr id="12" name="Group 11"/>
            <p:cNvGrpSpPr/>
            <p:nvPr/>
          </p:nvGrpSpPr>
          <p:grpSpPr>
            <a:xfrm>
              <a:off x="1384409" y="1792186"/>
              <a:ext cx="1406682" cy="730076"/>
              <a:chOff x="1384409" y="1792186"/>
              <a:chExt cx="1406682" cy="730076"/>
            </a:xfrm>
          </p:grpSpPr>
          <p:sp>
            <p:nvSpPr>
              <p:cNvPr id="4" name="Oval 3"/>
              <p:cNvSpPr/>
              <p:nvPr/>
            </p:nvSpPr>
            <p:spPr bwMode="auto">
              <a:xfrm>
                <a:off x="1551421" y="1796188"/>
                <a:ext cx="1228941" cy="726074"/>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8" name="TextBox 7"/>
              <p:cNvSpPr txBox="1"/>
              <p:nvPr/>
            </p:nvSpPr>
            <p:spPr>
              <a:xfrm>
                <a:off x="1540691" y="1897615"/>
                <a:ext cx="1250400" cy="523220"/>
              </a:xfrm>
              <a:prstGeom prst="rect">
                <a:avLst/>
              </a:prstGeom>
              <a:noFill/>
            </p:spPr>
            <p:txBody>
              <a:bodyPr wrap="square" rtlCol="0">
                <a:spAutoFit/>
              </a:bodyPr>
              <a:lstStyle/>
              <a:p>
                <a:pPr algn="ctr"/>
                <a:r>
                  <a:rPr lang="en-US" sz="1400" dirty="0" smtClean="0">
                    <a:solidFill>
                      <a:srgbClr val="3C4F82"/>
                    </a:solidFill>
                    <a:latin typeface="Arial Black" pitchFamily="34" charset="0"/>
                  </a:rPr>
                  <a:t>Prime Contractor</a:t>
                </a:r>
              </a:p>
            </p:txBody>
          </p:sp>
          <p:cxnSp>
            <p:nvCxnSpPr>
              <p:cNvPr id="66" name="Straight Connector 65"/>
              <p:cNvCxnSpPr/>
              <p:nvPr/>
            </p:nvCxnSpPr>
            <p:spPr bwMode="auto">
              <a:xfrm>
                <a:off x="1384409" y="1792186"/>
                <a:ext cx="227686" cy="194809"/>
              </a:xfrm>
              <a:prstGeom prst="line">
                <a:avLst/>
              </a:prstGeom>
              <a:noFill/>
              <a:ln w="25400" cap="flat" cmpd="sng" algn="ctr">
                <a:solidFill>
                  <a:srgbClr val="0000FF"/>
                </a:solidFill>
                <a:prstDash val="solid"/>
                <a:round/>
                <a:headEnd type="none" w="med" len="med"/>
                <a:tailEnd type="none" w="lg" len="lg"/>
              </a:ln>
              <a:effectLst/>
            </p:spPr>
          </p:cxnSp>
        </p:grpSp>
        <p:cxnSp>
          <p:nvCxnSpPr>
            <p:cNvPr id="74" name="Straight Connector 73"/>
            <p:cNvCxnSpPr>
              <a:stCxn id="4" idx="6"/>
              <a:endCxn id="5" idx="1"/>
            </p:cNvCxnSpPr>
            <p:nvPr/>
          </p:nvCxnSpPr>
          <p:spPr bwMode="auto">
            <a:xfrm flipV="1">
              <a:off x="2780362" y="1754903"/>
              <a:ext cx="729108" cy="404322"/>
            </a:xfrm>
            <a:prstGeom prst="line">
              <a:avLst/>
            </a:prstGeom>
            <a:noFill/>
            <a:ln w="25400" cap="flat" cmpd="sng" algn="ctr">
              <a:solidFill>
                <a:srgbClr val="3C4F82"/>
              </a:solidFill>
              <a:prstDash val="solid"/>
              <a:round/>
              <a:headEnd type="none" w="med" len="med"/>
              <a:tailEnd type="none" w="lg" len="lg"/>
            </a:ln>
            <a:effectLst/>
          </p:spPr>
        </p:cxnSp>
      </p:grpSp>
      <p:cxnSp>
        <p:nvCxnSpPr>
          <p:cNvPr id="77" name="Straight Connector 76"/>
          <p:cNvCxnSpPr>
            <a:stCxn id="4" idx="5"/>
            <a:endCxn id="18" idx="1"/>
          </p:cNvCxnSpPr>
          <p:nvPr/>
        </p:nvCxnSpPr>
        <p:spPr bwMode="auto">
          <a:xfrm>
            <a:off x="2600388" y="2415931"/>
            <a:ext cx="1049299" cy="707391"/>
          </a:xfrm>
          <a:prstGeom prst="line">
            <a:avLst/>
          </a:prstGeom>
          <a:noFill/>
          <a:ln w="25400" cap="flat" cmpd="sng" algn="ctr">
            <a:solidFill>
              <a:srgbClr val="3C4F82"/>
            </a:solidFill>
            <a:prstDash val="solid"/>
            <a:round/>
            <a:headEnd type="none" w="med" len="med"/>
            <a:tailEnd type="none" w="lg" len="lg"/>
          </a:ln>
          <a:effectLst/>
        </p:spPr>
      </p:cxnSp>
      <p:cxnSp>
        <p:nvCxnSpPr>
          <p:cNvPr id="103" name="Straight Connector 102"/>
          <p:cNvCxnSpPr>
            <a:stCxn id="18" idx="2"/>
            <a:endCxn id="110" idx="2"/>
          </p:cNvCxnSpPr>
          <p:nvPr/>
        </p:nvCxnSpPr>
        <p:spPr bwMode="auto">
          <a:xfrm>
            <a:off x="4262634" y="3277210"/>
            <a:ext cx="704158" cy="419424"/>
          </a:xfrm>
          <a:prstGeom prst="line">
            <a:avLst/>
          </a:prstGeom>
          <a:noFill/>
          <a:ln w="25400" cap="flat" cmpd="sng" algn="ctr">
            <a:solidFill>
              <a:srgbClr val="3C4F82"/>
            </a:solidFill>
            <a:prstDash val="solid"/>
            <a:round/>
            <a:headEnd type="none" w="med" len="med"/>
            <a:tailEnd type="none" w="lg" len="lg"/>
          </a:ln>
          <a:effectLst/>
        </p:spPr>
      </p:cxnSp>
      <p:cxnSp>
        <p:nvCxnSpPr>
          <p:cNvPr id="119" name="Straight Connector 118"/>
          <p:cNvCxnSpPr>
            <a:endCxn id="17" idx="0"/>
          </p:cNvCxnSpPr>
          <p:nvPr/>
        </p:nvCxnSpPr>
        <p:spPr bwMode="auto">
          <a:xfrm>
            <a:off x="2371045" y="2522262"/>
            <a:ext cx="937817" cy="1158381"/>
          </a:xfrm>
          <a:prstGeom prst="line">
            <a:avLst/>
          </a:prstGeom>
          <a:noFill/>
          <a:ln w="25400" cap="flat" cmpd="sng" algn="ctr">
            <a:solidFill>
              <a:srgbClr val="3C4F82"/>
            </a:solidFill>
            <a:prstDash val="solid"/>
            <a:round/>
            <a:headEnd type="none" w="med" len="med"/>
            <a:tailEnd type="none" w="lg" len="lg"/>
          </a:ln>
          <a:effectLst/>
        </p:spPr>
      </p:cxnSp>
      <p:sp>
        <p:nvSpPr>
          <p:cNvPr id="22" name="TextBox 21"/>
          <p:cNvSpPr txBox="1"/>
          <p:nvPr/>
        </p:nvSpPr>
        <p:spPr>
          <a:xfrm>
            <a:off x="4284876" y="5322178"/>
            <a:ext cx="1046074"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Offshore</a:t>
            </a:r>
          </a:p>
        </p:txBody>
      </p:sp>
      <p:sp>
        <p:nvSpPr>
          <p:cNvPr id="54" name="Oval 53"/>
          <p:cNvSpPr/>
          <p:nvPr/>
        </p:nvSpPr>
        <p:spPr bwMode="auto">
          <a:xfrm>
            <a:off x="5520381" y="5174585"/>
            <a:ext cx="1556154" cy="602963"/>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55" name="TextBox 54"/>
          <p:cNvSpPr txBox="1"/>
          <p:nvPr/>
        </p:nvSpPr>
        <p:spPr>
          <a:xfrm>
            <a:off x="5654797" y="5214456"/>
            <a:ext cx="1287322" cy="523220"/>
          </a:xfrm>
          <a:prstGeom prst="rect">
            <a:avLst/>
          </a:prstGeom>
          <a:noFill/>
        </p:spPr>
        <p:txBody>
          <a:bodyPr wrap="square" rtlCol="0">
            <a:spAutoFit/>
          </a:bodyPr>
          <a:lstStyle/>
          <a:p>
            <a:pPr algn="ctr"/>
            <a:r>
              <a:rPr lang="en-US" sz="1400" b="1" dirty="0" smtClean="0">
                <a:solidFill>
                  <a:srgbClr val="3C4F82"/>
                </a:solidFill>
                <a:latin typeface="Arial Black" pitchFamily="34" charset="0"/>
              </a:rPr>
              <a:t>Foreign Developers</a:t>
            </a:r>
          </a:p>
        </p:txBody>
      </p:sp>
      <p:sp>
        <p:nvSpPr>
          <p:cNvPr id="118" name="TextBox 117"/>
          <p:cNvSpPr txBox="1"/>
          <p:nvPr/>
        </p:nvSpPr>
        <p:spPr>
          <a:xfrm>
            <a:off x="4352543" y="4283518"/>
            <a:ext cx="517859"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US</a:t>
            </a:r>
          </a:p>
        </p:txBody>
      </p:sp>
      <p:cxnSp>
        <p:nvCxnSpPr>
          <p:cNvPr id="122" name="Straight Connector 121"/>
          <p:cNvCxnSpPr>
            <a:stCxn id="17" idx="2"/>
            <a:endCxn id="118" idx="1"/>
          </p:cNvCxnSpPr>
          <p:nvPr/>
        </p:nvCxnSpPr>
        <p:spPr bwMode="auto">
          <a:xfrm>
            <a:off x="3308862" y="4203863"/>
            <a:ext cx="1043681" cy="233544"/>
          </a:xfrm>
          <a:prstGeom prst="line">
            <a:avLst/>
          </a:prstGeom>
          <a:noFill/>
          <a:ln w="25400" cap="flat" cmpd="sng" algn="ctr">
            <a:solidFill>
              <a:srgbClr val="3C4F82"/>
            </a:solidFill>
            <a:prstDash val="solid"/>
            <a:round/>
            <a:headEnd type="none" w="med" len="med"/>
            <a:tailEnd type="none" w="lg" len="lg"/>
          </a:ln>
          <a:effectLst/>
        </p:spPr>
      </p:cxnSp>
      <p:cxnSp>
        <p:nvCxnSpPr>
          <p:cNvPr id="125" name="Straight Connector 124"/>
          <p:cNvCxnSpPr>
            <a:stCxn id="17" idx="2"/>
            <a:endCxn id="22" idx="1"/>
          </p:cNvCxnSpPr>
          <p:nvPr/>
        </p:nvCxnSpPr>
        <p:spPr bwMode="auto">
          <a:xfrm>
            <a:off x="3308862" y="4203863"/>
            <a:ext cx="976014" cy="1272204"/>
          </a:xfrm>
          <a:prstGeom prst="line">
            <a:avLst/>
          </a:prstGeom>
          <a:noFill/>
          <a:ln w="25400" cap="flat" cmpd="sng" algn="ctr">
            <a:solidFill>
              <a:srgbClr val="3C4F82"/>
            </a:solidFill>
            <a:prstDash val="solid"/>
            <a:round/>
            <a:headEnd type="none" w="med" len="med"/>
            <a:tailEnd type="none" w="lg" len="lg"/>
          </a:ln>
          <a:effectLst/>
        </p:spPr>
      </p:cxnSp>
      <p:sp>
        <p:nvSpPr>
          <p:cNvPr id="30" name="TextBox 29"/>
          <p:cNvSpPr txBox="1"/>
          <p:nvPr/>
        </p:nvSpPr>
        <p:spPr>
          <a:xfrm>
            <a:off x="955993" y="3652488"/>
            <a:ext cx="954473"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Acquire </a:t>
            </a:r>
            <a:r>
              <a:rPr lang="en-US" sz="1400" dirty="0" smtClean="0">
                <a:solidFill>
                  <a:srgbClr val="3C4F82"/>
                </a:solidFill>
                <a:latin typeface="Arial Black" pitchFamily="34" charset="0"/>
              </a:rPr>
              <a:t>(COTS)</a:t>
            </a:r>
          </a:p>
        </p:txBody>
      </p:sp>
      <p:sp>
        <p:nvSpPr>
          <p:cNvPr id="34" name="TextBox 33"/>
          <p:cNvSpPr txBox="1"/>
          <p:nvPr/>
        </p:nvSpPr>
        <p:spPr>
          <a:xfrm>
            <a:off x="1080830" y="5098690"/>
            <a:ext cx="992660"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Acquire</a:t>
            </a:r>
          </a:p>
        </p:txBody>
      </p:sp>
      <p:sp>
        <p:nvSpPr>
          <p:cNvPr id="35" name="TextBox 34"/>
          <p:cNvSpPr txBox="1"/>
          <p:nvPr/>
        </p:nvSpPr>
        <p:spPr>
          <a:xfrm>
            <a:off x="-133490" y="4871005"/>
            <a:ext cx="1280160" cy="523220"/>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Develop </a:t>
            </a:r>
            <a:br>
              <a:rPr lang="en-US" sz="1400" b="1" dirty="0" smtClean="0">
                <a:solidFill>
                  <a:srgbClr val="3C4F82"/>
                </a:solidFill>
                <a:latin typeface="Arial Black" pitchFamily="34" charset="0"/>
              </a:rPr>
            </a:br>
            <a:r>
              <a:rPr lang="en-US" sz="1400" b="1" dirty="0" smtClean="0">
                <a:solidFill>
                  <a:srgbClr val="3C4F82"/>
                </a:solidFill>
                <a:latin typeface="Arial Black" pitchFamily="34" charset="0"/>
              </a:rPr>
              <a:t>In-House</a:t>
            </a:r>
          </a:p>
        </p:txBody>
      </p:sp>
      <p:sp>
        <p:nvSpPr>
          <p:cNvPr id="36" name="TextBox 35"/>
          <p:cNvSpPr txBox="1"/>
          <p:nvPr/>
        </p:nvSpPr>
        <p:spPr>
          <a:xfrm>
            <a:off x="2077520" y="4938855"/>
            <a:ext cx="1280160"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Outsource</a:t>
            </a:r>
          </a:p>
        </p:txBody>
      </p:sp>
      <p:sp>
        <p:nvSpPr>
          <p:cNvPr id="62" name="Oval 61"/>
          <p:cNvSpPr/>
          <p:nvPr/>
        </p:nvSpPr>
        <p:spPr bwMode="auto">
          <a:xfrm>
            <a:off x="770289" y="4431548"/>
            <a:ext cx="1325880" cy="358145"/>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63" name="TextBox 62"/>
          <p:cNvSpPr txBox="1"/>
          <p:nvPr/>
        </p:nvSpPr>
        <p:spPr>
          <a:xfrm>
            <a:off x="784026" y="4487333"/>
            <a:ext cx="1298407" cy="307777"/>
          </a:xfrm>
          <a:prstGeom prst="rect">
            <a:avLst/>
          </a:prstGeom>
          <a:noFill/>
        </p:spPr>
        <p:txBody>
          <a:bodyPr wrap="square" rtlCol="0">
            <a:spAutoFit/>
          </a:bodyPr>
          <a:lstStyle/>
          <a:p>
            <a:pPr algn="ctr"/>
            <a:r>
              <a:rPr lang="en-US" sz="1400" dirty="0" smtClean="0">
                <a:solidFill>
                  <a:srgbClr val="3C4F82"/>
                </a:solidFill>
                <a:latin typeface="Arial Black" pitchFamily="34" charset="0"/>
              </a:rPr>
              <a:t>Developer</a:t>
            </a:r>
          </a:p>
        </p:txBody>
      </p:sp>
      <p:cxnSp>
        <p:nvCxnSpPr>
          <p:cNvPr id="140" name="Straight Connector 139"/>
          <p:cNvCxnSpPr/>
          <p:nvPr/>
        </p:nvCxnSpPr>
        <p:spPr bwMode="auto">
          <a:xfrm>
            <a:off x="1433230" y="4195818"/>
            <a:ext cx="0" cy="219817"/>
          </a:xfrm>
          <a:prstGeom prst="line">
            <a:avLst/>
          </a:prstGeom>
          <a:noFill/>
          <a:ln w="25400" cap="flat" cmpd="sng" algn="ctr">
            <a:solidFill>
              <a:srgbClr val="0000FF"/>
            </a:solidFill>
            <a:prstDash val="solid"/>
            <a:round/>
            <a:headEnd type="none" w="med" len="med"/>
            <a:tailEnd type="none" w="lg" len="lg"/>
          </a:ln>
          <a:effectLst/>
        </p:spPr>
      </p:cxnSp>
      <p:cxnSp>
        <p:nvCxnSpPr>
          <p:cNvPr id="205" name="Straight Connector 204"/>
          <p:cNvCxnSpPr>
            <a:endCxn id="30" idx="0"/>
          </p:cNvCxnSpPr>
          <p:nvPr/>
        </p:nvCxnSpPr>
        <p:spPr bwMode="auto">
          <a:xfrm flipH="1">
            <a:off x="1433230" y="2522262"/>
            <a:ext cx="477236" cy="1130226"/>
          </a:xfrm>
          <a:prstGeom prst="line">
            <a:avLst/>
          </a:prstGeom>
          <a:noFill/>
          <a:ln w="25400" cap="flat" cmpd="sng" algn="ctr">
            <a:solidFill>
              <a:srgbClr val="3C4F82"/>
            </a:solidFill>
            <a:prstDash val="solid"/>
            <a:round/>
            <a:headEnd type="none" w="med" len="med"/>
            <a:tailEnd type="none" w="lg" len="lg"/>
          </a:ln>
          <a:effectLst/>
        </p:spPr>
      </p:cxnSp>
      <p:sp>
        <p:nvSpPr>
          <p:cNvPr id="5" name="TextBox 4"/>
          <p:cNvSpPr txBox="1"/>
          <p:nvPr/>
        </p:nvSpPr>
        <p:spPr>
          <a:xfrm>
            <a:off x="3509470" y="1601014"/>
            <a:ext cx="954473" cy="307777"/>
          </a:xfrm>
          <a:prstGeom prst="rect">
            <a:avLst/>
          </a:prstGeom>
          <a:noFill/>
          <a:ln w="25400">
            <a:noFill/>
          </a:ln>
        </p:spPr>
        <p:txBody>
          <a:bodyPr wrap="square" rtlCol="0">
            <a:spAutoFit/>
          </a:bodyPr>
          <a:lstStyle/>
          <a:p>
            <a:pPr algn="ctr"/>
            <a:r>
              <a:rPr lang="en-US" sz="1400" dirty="0">
                <a:solidFill>
                  <a:srgbClr val="3C4F82"/>
                </a:solidFill>
                <a:latin typeface="Arial Black" pitchFamily="34" charset="0"/>
              </a:rPr>
              <a:t>R</a:t>
            </a:r>
            <a:r>
              <a:rPr lang="en-US" sz="1400" dirty="0" smtClean="0">
                <a:solidFill>
                  <a:srgbClr val="3C4F82"/>
                </a:solidFill>
                <a:latin typeface="Arial Black" pitchFamily="34" charset="0"/>
              </a:rPr>
              <a:t>euse</a:t>
            </a:r>
          </a:p>
        </p:txBody>
      </p:sp>
      <p:cxnSp>
        <p:nvCxnSpPr>
          <p:cNvPr id="80" name="Straight Connector 79"/>
          <p:cNvCxnSpPr/>
          <p:nvPr/>
        </p:nvCxnSpPr>
        <p:spPr bwMode="auto">
          <a:xfrm flipV="1">
            <a:off x="4463943" y="1754902"/>
            <a:ext cx="335742" cy="1"/>
          </a:xfrm>
          <a:prstGeom prst="line">
            <a:avLst/>
          </a:prstGeom>
          <a:noFill/>
          <a:ln w="25400" cap="flat" cmpd="sng" algn="ctr">
            <a:solidFill>
              <a:srgbClr val="3C4F82"/>
            </a:solidFill>
            <a:prstDash val="solid"/>
            <a:round/>
            <a:headEnd type="none" w="med" len="med"/>
            <a:tailEnd type="none" w="lg" len="lg"/>
          </a:ln>
          <a:effectLst/>
        </p:spPr>
      </p:cxnSp>
      <p:sp>
        <p:nvSpPr>
          <p:cNvPr id="123" name="Oval 122"/>
          <p:cNvSpPr/>
          <p:nvPr/>
        </p:nvSpPr>
        <p:spPr bwMode="auto">
          <a:xfrm>
            <a:off x="6545270" y="1143335"/>
            <a:ext cx="1699753" cy="1223135"/>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124" name="TextBox 123"/>
          <p:cNvSpPr txBox="1"/>
          <p:nvPr/>
        </p:nvSpPr>
        <p:spPr>
          <a:xfrm>
            <a:off x="6712827" y="1277849"/>
            <a:ext cx="1364639" cy="954107"/>
          </a:xfrm>
          <a:prstGeom prst="rect">
            <a:avLst/>
          </a:prstGeom>
          <a:noFill/>
        </p:spPr>
        <p:txBody>
          <a:bodyPr wrap="square" rtlCol="0">
            <a:spAutoFit/>
          </a:bodyPr>
          <a:lstStyle/>
          <a:p>
            <a:pPr algn="ctr"/>
            <a:r>
              <a:rPr lang="en-US" sz="1400" dirty="0" smtClean="0">
                <a:solidFill>
                  <a:srgbClr val="3C4F82"/>
                </a:solidFill>
                <a:latin typeface="Arial Black" pitchFamily="34" charset="0"/>
              </a:rPr>
              <a:t> Multiple Developers and Contractors</a:t>
            </a:r>
          </a:p>
        </p:txBody>
      </p:sp>
      <p:sp>
        <p:nvSpPr>
          <p:cNvPr id="110" name="Oval 109"/>
          <p:cNvSpPr/>
          <p:nvPr/>
        </p:nvSpPr>
        <p:spPr bwMode="auto">
          <a:xfrm>
            <a:off x="4966792" y="3517561"/>
            <a:ext cx="1325880" cy="358145"/>
          </a:xfrm>
          <a:prstGeom prst="ellipse">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400" b="0" i="0" u="none" strike="noStrike" cap="none" normalizeH="0" baseline="0" dirty="0" smtClean="0">
              <a:ln>
                <a:noFill/>
              </a:ln>
              <a:solidFill>
                <a:srgbClr val="0000FF"/>
              </a:solidFill>
              <a:effectLst/>
              <a:latin typeface="Arial Black" pitchFamily="34" charset="0"/>
            </a:endParaRPr>
          </a:p>
        </p:txBody>
      </p:sp>
      <p:sp>
        <p:nvSpPr>
          <p:cNvPr id="113" name="TextBox 112"/>
          <p:cNvSpPr txBox="1"/>
          <p:nvPr/>
        </p:nvSpPr>
        <p:spPr>
          <a:xfrm>
            <a:off x="4980529" y="3542745"/>
            <a:ext cx="1298407" cy="307777"/>
          </a:xfrm>
          <a:prstGeom prst="rect">
            <a:avLst/>
          </a:prstGeom>
          <a:noFill/>
        </p:spPr>
        <p:txBody>
          <a:bodyPr wrap="square" rtlCol="0">
            <a:spAutoFit/>
          </a:bodyPr>
          <a:lstStyle/>
          <a:p>
            <a:pPr algn="ctr"/>
            <a:r>
              <a:rPr lang="en-US" sz="1400" dirty="0" smtClean="0">
                <a:solidFill>
                  <a:srgbClr val="3C4F82"/>
                </a:solidFill>
                <a:latin typeface="Arial Black" pitchFamily="34" charset="0"/>
              </a:rPr>
              <a:t>Developer</a:t>
            </a:r>
          </a:p>
        </p:txBody>
      </p:sp>
      <p:sp>
        <p:nvSpPr>
          <p:cNvPr id="14" name="TextBox 13"/>
          <p:cNvSpPr txBox="1"/>
          <p:nvPr/>
        </p:nvSpPr>
        <p:spPr>
          <a:xfrm>
            <a:off x="4839395" y="1245532"/>
            <a:ext cx="1197863" cy="1018740"/>
          </a:xfrm>
          <a:prstGeom prst="rect">
            <a:avLst/>
          </a:prstGeom>
          <a:noFill/>
          <a:ln w="38100">
            <a:noFill/>
          </a:ln>
        </p:spPr>
        <p:txBody>
          <a:bodyPr wrap="square" rtlCol="0">
            <a:spAutoFit/>
          </a:bodyPr>
          <a:lstStyle/>
          <a:p>
            <a:pPr algn="ctr"/>
            <a:r>
              <a:rPr lang="en-US" sz="1400" b="1" dirty="0" smtClean="0">
                <a:solidFill>
                  <a:srgbClr val="3C4F82"/>
                </a:solidFill>
                <a:latin typeface="Arial Black" pitchFamily="34" charset="0"/>
              </a:rPr>
              <a:t>Legacy Software </a:t>
            </a:r>
          </a:p>
          <a:p>
            <a:pPr algn="ctr"/>
            <a:r>
              <a:rPr lang="en-US" sz="1400" b="1" dirty="0" smtClean="0">
                <a:solidFill>
                  <a:srgbClr val="3C4F82"/>
                </a:solidFill>
                <a:latin typeface="Arial Black" pitchFamily="34" charset="0"/>
              </a:rPr>
              <a:t>Other Programs</a:t>
            </a:r>
          </a:p>
        </p:txBody>
      </p:sp>
      <p:sp>
        <p:nvSpPr>
          <p:cNvPr id="150" name="Rounded Rectangle 149"/>
          <p:cNvSpPr/>
          <p:nvPr/>
        </p:nvSpPr>
        <p:spPr bwMode="auto">
          <a:xfrm>
            <a:off x="4799685" y="1245532"/>
            <a:ext cx="1277282" cy="1018740"/>
          </a:xfrm>
          <a:prstGeom prst="roundRect">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grpSp>
        <p:nvGrpSpPr>
          <p:cNvPr id="160" name="Group 159"/>
          <p:cNvGrpSpPr/>
          <p:nvPr/>
        </p:nvGrpSpPr>
        <p:grpSpPr>
          <a:xfrm>
            <a:off x="7070258" y="3069114"/>
            <a:ext cx="954473" cy="1255039"/>
            <a:chOff x="7129828" y="2705226"/>
            <a:chExt cx="954473" cy="1255039"/>
          </a:xfrm>
        </p:grpSpPr>
        <p:sp>
          <p:nvSpPr>
            <p:cNvPr id="16" name="TextBox 15"/>
            <p:cNvSpPr txBox="1"/>
            <p:nvPr/>
          </p:nvSpPr>
          <p:spPr>
            <a:xfrm>
              <a:off x="7254236" y="2705226"/>
              <a:ext cx="705656"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U.S.</a:t>
              </a:r>
            </a:p>
          </p:txBody>
        </p:sp>
        <p:sp>
          <p:nvSpPr>
            <p:cNvPr id="19" name="TextBox 18"/>
            <p:cNvSpPr txBox="1"/>
            <p:nvPr/>
          </p:nvSpPr>
          <p:spPr>
            <a:xfrm>
              <a:off x="7129828" y="3652488"/>
              <a:ext cx="954473"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Foreign</a:t>
              </a:r>
            </a:p>
          </p:txBody>
        </p:sp>
        <p:sp>
          <p:nvSpPr>
            <p:cNvPr id="20" name="TextBox 19"/>
            <p:cNvSpPr txBox="1"/>
            <p:nvPr/>
          </p:nvSpPr>
          <p:spPr>
            <a:xfrm>
              <a:off x="7129828" y="3178857"/>
              <a:ext cx="954473" cy="307777"/>
            </a:xfrm>
            <a:prstGeom prst="rect">
              <a:avLst/>
            </a:prstGeom>
            <a:noFill/>
            <a:ln w="25400">
              <a:noFill/>
            </a:ln>
          </p:spPr>
          <p:txBody>
            <a:bodyPr wrap="square" rtlCol="0">
              <a:spAutoFit/>
            </a:bodyPr>
            <a:lstStyle/>
            <a:p>
              <a:pPr algn="ctr"/>
              <a:r>
                <a:rPr lang="en-US" sz="1400" b="1" dirty="0" smtClean="0">
                  <a:solidFill>
                    <a:srgbClr val="3C4F82"/>
                  </a:solidFill>
                  <a:latin typeface="Arial Black" pitchFamily="34" charset="0"/>
                </a:rPr>
                <a:t>Global</a:t>
              </a:r>
            </a:p>
          </p:txBody>
        </p:sp>
      </p:grpSp>
      <p:sp>
        <p:nvSpPr>
          <p:cNvPr id="157" name="Rounded Rectangle 156"/>
          <p:cNvSpPr/>
          <p:nvPr/>
        </p:nvSpPr>
        <p:spPr bwMode="auto">
          <a:xfrm>
            <a:off x="7010688" y="2977632"/>
            <a:ext cx="1073613" cy="1438003"/>
          </a:xfrm>
          <a:prstGeom prst="roundRect">
            <a:avLst/>
          </a:prstGeom>
          <a:noFill/>
          <a:ln w="25400" cap="flat" cmpd="sng" algn="ctr">
            <a:solidFill>
              <a:srgbClr val="3C4F82"/>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dirty="0" smtClean="0">
              <a:ln>
                <a:noFill/>
              </a:ln>
              <a:solidFill>
                <a:schemeClr val="tx1"/>
              </a:solidFill>
              <a:effectLst/>
              <a:latin typeface="Arial" charset="0"/>
              <a:ea typeface="ＭＳ Ｐゴシック" pitchFamily="1" charset="-128"/>
            </a:endParaRPr>
          </a:p>
        </p:txBody>
      </p:sp>
      <p:cxnSp>
        <p:nvCxnSpPr>
          <p:cNvPr id="167" name="Straight Connector 166"/>
          <p:cNvCxnSpPr/>
          <p:nvPr/>
        </p:nvCxnSpPr>
        <p:spPr bwMode="auto">
          <a:xfrm>
            <a:off x="6076967" y="1754902"/>
            <a:ext cx="468303" cy="1"/>
          </a:xfrm>
          <a:prstGeom prst="line">
            <a:avLst/>
          </a:prstGeom>
          <a:noFill/>
          <a:ln w="25400" cap="flat" cmpd="sng" algn="ctr">
            <a:solidFill>
              <a:srgbClr val="3C4F82"/>
            </a:solidFill>
            <a:prstDash val="solid"/>
            <a:round/>
            <a:headEnd type="none" w="med" len="med"/>
            <a:tailEnd type="none" w="lg" len="lg"/>
          </a:ln>
          <a:effectLst/>
        </p:spPr>
      </p:cxnSp>
      <p:cxnSp>
        <p:nvCxnSpPr>
          <p:cNvPr id="174" name="Straight Connector 173"/>
          <p:cNvCxnSpPr>
            <a:stCxn id="110" idx="6"/>
            <a:endCxn id="157" idx="1"/>
          </p:cNvCxnSpPr>
          <p:nvPr/>
        </p:nvCxnSpPr>
        <p:spPr bwMode="auto">
          <a:xfrm>
            <a:off x="6292672" y="3696634"/>
            <a:ext cx="718016" cy="0"/>
          </a:xfrm>
          <a:prstGeom prst="line">
            <a:avLst/>
          </a:prstGeom>
          <a:noFill/>
          <a:ln w="25400" cap="flat" cmpd="sng" algn="ctr">
            <a:solidFill>
              <a:srgbClr val="3C4F82"/>
            </a:solidFill>
            <a:prstDash val="solid"/>
            <a:round/>
            <a:headEnd type="none" w="med" len="med"/>
            <a:tailEnd type="none" w="lg" len="lg"/>
          </a:ln>
          <a:effectLst/>
        </p:spPr>
      </p:cxnSp>
      <p:cxnSp>
        <p:nvCxnSpPr>
          <p:cNvPr id="177" name="Straight Connector 176"/>
          <p:cNvCxnSpPr/>
          <p:nvPr/>
        </p:nvCxnSpPr>
        <p:spPr bwMode="auto">
          <a:xfrm flipV="1">
            <a:off x="8280621" y="1754902"/>
            <a:ext cx="541499" cy="1"/>
          </a:xfrm>
          <a:prstGeom prst="line">
            <a:avLst/>
          </a:prstGeom>
          <a:noFill/>
          <a:ln w="25400" cap="flat" cmpd="sng" algn="ctr">
            <a:solidFill>
              <a:srgbClr val="3C4F82"/>
            </a:solidFill>
            <a:prstDash val="solid"/>
            <a:round/>
            <a:headEnd type="none" w="med" len="med"/>
            <a:tailEnd type="triangle" w="lg" len="lg"/>
          </a:ln>
          <a:effectLst/>
        </p:spPr>
      </p:cxnSp>
      <p:cxnSp>
        <p:nvCxnSpPr>
          <p:cNvPr id="182" name="Straight Connector 181"/>
          <p:cNvCxnSpPr>
            <a:stCxn id="36" idx="2"/>
          </p:cNvCxnSpPr>
          <p:nvPr/>
        </p:nvCxnSpPr>
        <p:spPr bwMode="auto">
          <a:xfrm>
            <a:off x="2717600" y="5246632"/>
            <a:ext cx="0" cy="737631"/>
          </a:xfrm>
          <a:prstGeom prst="line">
            <a:avLst/>
          </a:prstGeom>
          <a:noFill/>
          <a:ln w="25400" cap="flat" cmpd="sng" algn="ctr">
            <a:solidFill>
              <a:srgbClr val="3C4F82"/>
            </a:solidFill>
            <a:prstDash val="solid"/>
            <a:round/>
            <a:headEnd type="none" w="med" len="med"/>
            <a:tailEnd type="triangle" w="lg" len="lg"/>
          </a:ln>
          <a:effectLst/>
        </p:spPr>
      </p:cxnSp>
      <p:cxnSp>
        <p:nvCxnSpPr>
          <p:cNvPr id="185" name="Straight Connector 184"/>
          <p:cNvCxnSpPr>
            <a:stCxn id="34" idx="2"/>
          </p:cNvCxnSpPr>
          <p:nvPr/>
        </p:nvCxnSpPr>
        <p:spPr bwMode="auto">
          <a:xfrm>
            <a:off x="1577160" y="5406467"/>
            <a:ext cx="0" cy="577796"/>
          </a:xfrm>
          <a:prstGeom prst="line">
            <a:avLst/>
          </a:prstGeom>
          <a:noFill/>
          <a:ln w="25400" cap="flat" cmpd="sng" algn="ctr">
            <a:solidFill>
              <a:srgbClr val="3C4F82"/>
            </a:solidFill>
            <a:prstDash val="solid"/>
            <a:round/>
            <a:headEnd type="none" w="med" len="med"/>
            <a:tailEnd type="triangle" w="lg" len="lg"/>
          </a:ln>
          <a:effectLst/>
        </p:spPr>
      </p:cxnSp>
      <p:grpSp>
        <p:nvGrpSpPr>
          <p:cNvPr id="21" name="Group 20"/>
          <p:cNvGrpSpPr/>
          <p:nvPr/>
        </p:nvGrpSpPr>
        <p:grpSpPr>
          <a:xfrm>
            <a:off x="2600388" y="2667001"/>
            <a:ext cx="5644635" cy="2438399"/>
            <a:chOff x="2600388" y="2667001"/>
            <a:chExt cx="5644635" cy="2438399"/>
          </a:xfrm>
        </p:grpSpPr>
        <p:sp>
          <p:nvSpPr>
            <p:cNvPr id="50" name="TextBox 49"/>
            <p:cNvSpPr txBox="1"/>
            <p:nvPr/>
          </p:nvSpPr>
          <p:spPr>
            <a:xfrm>
              <a:off x="4771125" y="4582180"/>
              <a:ext cx="3473898" cy="523220"/>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Firmware that controls electronic hardware is replaced.</a:t>
              </a:r>
            </a:p>
          </p:txBody>
        </p:sp>
        <p:cxnSp>
          <p:nvCxnSpPr>
            <p:cNvPr id="51" name="Straight Arrow Connector 50"/>
            <p:cNvCxnSpPr/>
            <p:nvPr/>
          </p:nvCxnSpPr>
          <p:spPr bwMode="auto">
            <a:xfrm flipH="1" flipV="1">
              <a:off x="2600388" y="2667001"/>
              <a:ext cx="2837938" cy="1943620"/>
            </a:xfrm>
            <a:prstGeom prst="straightConnector1">
              <a:avLst/>
            </a:prstGeom>
            <a:noFill/>
            <a:ln w="25400" cap="flat" cmpd="sng" algn="ctr">
              <a:solidFill>
                <a:srgbClr val="C00000"/>
              </a:solidFill>
              <a:prstDash val="solid"/>
              <a:round/>
              <a:headEnd type="none" w="med" len="med"/>
              <a:tailEnd type="triangle" w="lg" len="lg"/>
            </a:ln>
            <a:effectLst/>
          </p:spPr>
        </p:cxnSp>
      </p:grpSp>
      <p:grpSp>
        <p:nvGrpSpPr>
          <p:cNvPr id="23" name="Group 22"/>
          <p:cNvGrpSpPr/>
          <p:nvPr/>
        </p:nvGrpSpPr>
        <p:grpSpPr>
          <a:xfrm>
            <a:off x="3125038" y="2264272"/>
            <a:ext cx="3391904" cy="796940"/>
            <a:chOff x="3125038" y="2264272"/>
            <a:chExt cx="3391904" cy="796940"/>
          </a:xfrm>
        </p:grpSpPr>
        <p:sp>
          <p:nvSpPr>
            <p:cNvPr id="52" name="TextBox 51"/>
            <p:cNvSpPr txBox="1"/>
            <p:nvPr/>
          </p:nvSpPr>
          <p:spPr>
            <a:xfrm>
              <a:off x="4963467" y="2537992"/>
              <a:ext cx="1553475" cy="523220"/>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Counterfeit hardware</a:t>
              </a:r>
            </a:p>
          </p:txBody>
        </p:sp>
        <p:cxnSp>
          <p:nvCxnSpPr>
            <p:cNvPr id="53" name="Straight Arrow Connector 52"/>
            <p:cNvCxnSpPr>
              <a:stCxn id="52" idx="1"/>
            </p:cNvCxnSpPr>
            <p:nvPr/>
          </p:nvCxnSpPr>
          <p:spPr bwMode="auto">
            <a:xfrm flipH="1" flipV="1">
              <a:off x="3125038" y="2264272"/>
              <a:ext cx="1838429" cy="535330"/>
            </a:xfrm>
            <a:prstGeom prst="straightConnector1">
              <a:avLst/>
            </a:prstGeom>
            <a:noFill/>
            <a:ln w="25400" cap="flat" cmpd="sng" algn="ctr">
              <a:solidFill>
                <a:srgbClr val="C00000"/>
              </a:solidFill>
              <a:prstDash val="solid"/>
              <a:round/>
              <a:headEnd type="none" w="med" len="med"/>
              <a:tailEnd type="triangle" w="lg" len="lg"/>
            </a:ln>
            <a:effectLst/>
          </p:spPr>
        </p:cxnSp>
      </p:grpSp>
      <p:grpSp>
        <p:nvGrpSpPr>
          <p:cNvPr id="13" name="Group 12"/>
          <p:cNvGrpSpPr/>
          <p:nvPr/>
        </p:nvGrpSpPr>
        <p:grpSpPr>
          <a:xfrm>
            <a:off x="2165891" y="2799602"/>
            <a:ext cx="2298052" cy="3353573"/>
            <a:chOff x="2165891" y="2799602"/>
            <a:chExt cx="2298052" cy="3353573"/>
          </a:xfrm>
        </p:grpSpPr>
        <p:sp>
          <p:nvSpPr>
            <p:cNvPr id="56" name="TextBox 55"/>
            <p:cNvSpPr txBox="1"/>
            <p:nvPr/>
          </p:nvSpPr>
          <p:spPr>
            <a:xfrm>
              <a:off x="2910468" y="5629955"/>
              <a:ext cx="1553475" cy="523220"/>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Hardware tampering</a:t>
              </a:r>
            </a:p>
          </p:txBody>
        </p:sp>
        <p:cxnSp>
          <p:nvCxnSpPr>
            <p:cNvPr id="57" name="Straight Arrow Connector 56"/>
            <p:cNvCxnSpPr>
              <a:stCxn id="56" idx="0"/>
            </p:cNvCxnSpPr>
            <p:nvPr/>
          </p:nvCxnSpPr>
          <p:spPr bwMode="auto">
            <a:xfrm flipH="1" flipV="1">
              <a:off x="2165891" y="2799602"/>
              <a:ext cx="1521315" cy="2830353"/>
            </a:xfrm>
            <a:prstGeom prst="straightConnector1">
              <a:avLst/>
            </a:prstGeom>
            <a:noFill/>
            <a:ln w="25400" cap="flat" cmpd="sng" algn="ctr">
              <a:solidFill>
                <a:srgbClr val="C00000"/>
              </a:solidFill>
              <a:prstDash val="solid"/>
              <a:round/>
              <a:headEnd type="none" w="med" len="med"/>
              <a:tailEnd type="triangle" w="lg" len="lg"/>
            </a:ln>
            <a:effectLst/>
          </p:spPr>
        </p:cxnSp>
      </p:grpSp>
      <p:grpSp>
        <p:nvGrpSpPr>
          <p:cNvPr id="11" name="Group 10"/>
          <p:cNvGrpSpPr/>
          <p:nvPr/>
        </p:nvGrpSpPr>
        <p:grpSpPr>
          <a:xfrm>
            <a:off x="-95745" y="2769626"/>
            <a:ext cx="1314945" cy="1583133"/>
            <a:chOff x="-95745" y="2769626"/>
            <a:chExt cx="1314945" cy="1583133"/>
          </a:xfrm>
        </p:grpSpPr>
        <p:sp>
          <p:nvSpPr>
            <p:cNvPr id="121" name="TextBox 120"/>
            <p:cNvSpPr txBox="1"/>
            <p:nvPr/>
          </p:nvSpPr>
          <p:spPr>
            <a:xfrm>
              <a:off x="-95745" y="3398652"/>
              <a:ext cx="1314945" cy="954107"/>
            </a:xfrm>
            <a:prstGeom prst="rect">
              <a:avLst/>
            </a:prstGeom>
            <a:noFill/>
            <a:ln w="38100">
              <a:noFill/>
            </a:ln>
          </p:spPr>
          <p:txBody>
            <a:bodyPr wrap="square" rtlCol="0">
              <a:spAutoFit/>
            </a:bodyPr>
            <a:lstStyle/>
            <a:p>
              <a:pPr algn="ctr"/>
              <a:r>
                <a:rPr lang="en-US" sz="1400" b="1" dirty="0" smtClean="0">
                  <a:solidFill>
                    <a:srgbClr val="C00000"/>
                  </a:solidFill>
                  <a:latin typeface="Arial Black" pitchFamily="34" charset="0"/>
                </a:rPr>
                <a:t>Software subject to cyber-attacks</a:t>
              </a:r>
            </a:p>
          </p:txBody>
        </p:sp>
        <p:cxnSp>
          <p:nvCxnSpPr>
            <p:cNvPr id="126" name="Straight Arrow Connector 125"/>
            <p:cNvCxnSpPr>
              <a:stCxn id="121" idx="0"/>
            </p:cNvCxnSpPr>
            <p:nvPr/>
          </p:nvCxnSpPr>
          <p:spPr bwMode="auto">
            <a:xfrm flipV="1">
              <a:off x="561728" y="2769626"/>
              <a:ext cx="222298" cy="629026"/>
            </a:xfrm>
            <a:prstGeom prst="straightConnector1">
              <a:avLst/>
            </a:prstGeom>
            <a:noFill/>
            <a:ln w="25400" cap="flat" cmpd="sng" algn="ctr">
              <a:solidFill>
                <a:srgbClr val="C00000"/>
              </a:solidFill>
              <a:prstDash val="solid"/>
              <a:round/>
              <a:headEnd type="none" w="med" len="med"/>
              <a:tailEnd type="triangle" w="lg" len="lg"/>
            </a:ln>
            <a:effectLst/>
          </p:spPr>
        </p:cxnSp>
      </p:grpSp>
    </p:spTree>
    <p:extLst>
      <p:ext uri="{BB962C8B-B14F-4D97-AF65-F5344CB8AC3E}">
        <p14:creationId xmlns:p14="http://schemas.microsoft.com/office/powerpoint/2010/main" val="16828143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6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7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8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5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6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7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4" grpId="0" animBg="1"/>
      <p:bldP spid="55" grpId="0"/>
      <p:bldP spid="118" grpId="0"/>
      <p:bldP spid="34" grpId="0"/>
      <p:bldP spid="35" grpId="0"/>
      <p:bldP spid="36" grpId="0"/>
      <p:bldP spid="62" grpId="0" animBg="1"/>
      <p:bldP spid="63" grpId="0"/>
      <p:bldP spid="123" grpId="0" animBg="1"/>
      <p:bldP spid="124" grpId="0"/>
      <p:bldP spid="110" grpId="0" animBg="1"/>
      <p:bldP spid="113" grpId="0"/>
      <p:bldP spid="14" grpId="0"/>
      <p:bldP spid="150" grpId="0" animBg="1"/>
      <p:bldP spid="15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Supply Chain Risks</a:t>
            </a:r>
            <a:endParaRPr lang="en-US" dirty="0"/>
          </a:p>
        </p:txBody>
      </p:sp>
      <p:sp>
        <p:nvSpPr>
          <p:cNvPr id="3" name="Content Placeholder 2"/>
          <p:cNvSpPr>
            <a:spLocks noGrp="1"/>
          </p:cNvSpPr>
          <p:nvPr>
            <p:ph idx="1"/>
          </p:nvPr>
        </p:nvSpPr>
        <p:spPr/>
        <p:txBody>
          <a:bodyPr/>
          <a:lstStyle/>
          <a:p>
            <a:r>
              <a:rPr lang="en-US" b="1" dirty="0"/>
              <a:t>Risk: </a:t>
            </a:r>
            <a:r>
              <a:rPr lang="en-US" dirty="0"/>
              <a:t>The possibility that something unpleasant or unwelcome will </a:t>
            </a:r>
            <a:r>
              <a:rPr lang="en-US" dirty="0" smtClean="0"/>
              <a:t>happen </a:t>
            </a:r>
            <a:r>
              <a:rPr lang="en-US" dirty="0"/>
              <a:t>(Oxford English Dictionary)</a:t>
            </a:r>
          </a:p>
          <a:p>
            <a:r>
              <a:rPr lang="en-US" dirty="0"/>
              <a:t>For a manufacturer, supply chain risks can include</a:t>
            </a:r>
          </a:p>
          <a:p>
            <a:pPr lvl="1"/>
            <a:r>
              <a:rPr lang="en-US" dirty="0"/>
              <a:t>disruption of supply, inventory, and </a:t>
            </a:r>
            <a:r>
              <a:rPr lang="en-US" dirty="0" smtClean="0"/>
              <a:t>schedule</a:t>
            </a:r>
            <a:r>
              <a:rPr lang="en-US" sz="2000" dirty="0" smtClean="0">
                <a:solidFill>
                  <a:schemeClr val="tx1"/>
                </a:solidFill>
              </a:rPr>
              <a:t> </a:t>
            </a:r>
            <a:r>
              <a:rPr lang="en-US" dirty="0"/>
              <a:t/>
            </a:r>
            <a:br>
              <a:rPr lang="en-US" dirty="0"/>
            </a:br>
            <a:r>
              <a:rPr lang="en-US" dirty="0"/>
              <a:t>(e.g., just-in-time inventory)</a:t>
            </a:r>
          </a:p>
          <a:p>
            <a:pPr lvl="1"/>
            <a:r>
              <a:rPr lang="en-US" dirty="0"/>
              <a:t>changes in demand and customer preferences</a:t>
            </a:r>
          </a:p>
          <a:p>
            <a:pPr lvl="1"/>
            <a:r>
              <a:rPr lang="en-US" dirty="0"/>
              <a:t>theft, counterfeiting</a:t>
            </a:r>
          </a:p>
          <a:p>
            <a:pPr lvl="1"/>
            <a:r>
              <a:rPr lang="en-US" dirty="0"/>
              <a:t>confidentiality (e.g., </a:t>
            </a:r>
            <a:r>
              <a:rPr lang="en-US" sz="2000" dirty="0"/>
              <a:t>Apple—product </a:t>
            </a:r>
            <a:r>
              <a:rPr lang="en-US" dirty="0"/>
              <a:t>features)</a:t>
            </a:r>
          </a:p>
          <a:p>
            <a:pPr lvl="1"/>
            <a:r>
              <a:rPr lang="en-US" dirty="0"/>
              <a:t>labor costs, exchange rates (e.g., Toyota)</a:t>
            </a:r>
          </a:p>
          <a:p>
            <a:pPr lvl="1"/>
            <a:r>
              <a:rPr lang="en-US" dirty="0"/>
              <a:t>lack of human resources or capital</a:t>
            </a:r>
          </a:p>
          <a:p>
            <a:pPr lvl="1"/>
            <a:r>
              <a:rPr lang="en-US" dirty="0"/>
              <a:t>changes in government policy or legislation</a:t>
            </a:r>
          </a:p>
          <a:p>
            <a:pPr lvl="1"/>
            <a:endParaRPr lang="en-US" dirty="0"/>
          </a:p>
        </p:txBody>
      </p:sp>
    </p:spTree>
    <p:extLst>
      <p:ext uri="{BB962C8B-B14F-4D97-AF65-F5344CB8AC3E}">
        <p14:creationId xmlns:p14="http://schemas.microsoft.com/office/powerpoint/2010/main" val="349112878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ICT Supply Chains</a:t>
            </a:r>
            <a:endParaRPr lang="en-US" dirty="0"/>
          </a:p>
        </p:txBody>
      </p:sp>
      <p:sp>
        <p:nvSpPr>
          <p:cNvPr id="3" name="Content Placeholder 2"/>
          <p:cNvSpPr>
            <a:spLocks noGrp="1"/>
          </p:cNvSpPr>
          <p:nvPr>
            <p:ph idx="1"/>
          </p:nvPr>
        </p:nvSpPr>
        <p:spPr/>
        <p:txBody>
          <a:bodyPr/>
          <a:lstStyle/>
          <a:p>
            <a:r>
              <a:rPr lang="en-US" dirty="0" smtClean="0"/>
              <a:t>This course considers supply chain risks associated with the acquisition of government ICT systems. The government is an end point for such supply chains.</a:t>
            </a:r>
          </a:p>
          <a:p>
            <a:r>
              <a:rPr lang="en-US" dirty="0" smtClean="0"/>
              <a:t>Items of interest include </a:t>
            </a:r>
          </a:p>
          <a:p>
            <a:pPr lvl="1"/>
            <a:r>
              <a:rPr lang="en-US" dirty="0" smtClean="0"/>
              <a:t>components such as microchips used in electronics</a:t>
            </a:r>
          </a:p>
          <a:p>
            <a:pPr lvl="1"/>
            <a:r>
              <a:rPr lang="en-US" dirty="0" smtClean="0"/>
              <a:t>electronic assemblies</a:t>
            </a:r>
          </a:p>
          <a:p>
            <a:pPr lvl="1"/>
            <a:r>
              <a:rPr lang="en-US" dirty="0" smtClean="0"/>
              <a:t>integrated hardware and software devices such as network routers, laptops, and cellphones</a:t>
            </a:r>
          </a:p>
          <a:p>
            <a:pPr lvl="1"/>
            <a:r>
              <a:rPr lang="en-US" dirty="0" smtClean="0"/>
              <a:t>custom software systems and commercial software products</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ICT Supply Chain Risks</a:t>
            </a:r>
            <a:endParaRPr lang="en-US" dirty="0"/>
          </a:p>
        </p:txBody>
      </p:sp>
      <p:sp>
        <p:nvSpPr>
          <p:cNvPr id="3" name="Content Placeholder 2"/>
          <p:cNvSpPr>
            <a:spLocks noGrp="1"/>
          </p:cNvSpPr>
          <p:nvPr>
            <p:ph idx="1"/>
          </p:nvPr>
        </p:nvSpPr>
        <p:spPr/>
        <p:txBody>
          <a:bodyPr/>
          <a:lstStyle/>
          <a:p>
            <a:r>
              <a:rPr lang="en-US" sz="2600" dirty="0" smtClean="0"/>
              <a:t>A key objective for SCRM is to identify the aspects of a supply chain that could enable these threats and then manage those enablers to reduce the risk of an occurrence. </a:t>
            </a:r>
          </a:p>
          <a:p>
            <a:r>
              <a:rPr lang="en-US" sz="2600" dirty="0" smtClean="0"/>
              <a:t>Management of commercial manufacturing supply chains typically focuses on availability risks.</a:t>
            </a:r>
          </a:p>
          <a:p>
            <a:r>
              <a:rPr lang="en-US" sz="2600" dirty="0" smtClean="0"/>
              <a:t>ICT supply chain risks of interest are those that affect operations and can be instantiated by an active agent. Significant adverse events or threats include</a:t>
            </a:r>
          </a:p>
          <a:p>
            <a:pPr lvl="1"/>
            <a:r>
              <a:rPr lang="en-US" sz="2200" dirty="0" smtClean="0"/>
              <a:t>insertion of counterfeit components or product tampering during manufacture or delivery</a:t>
            </a:r>
          </a:p>
          <a:p>
            <a:pPr lvl="1"/>
            <a:r>
              <a:rPr lang="en-US" sz="2200" dirty="0" smtClean="0"/>
              <a:t>installation of malicious software during development</a:t>
            </a:r>
          </a:p>
          <a:p>
            <a:pPr lvl="1"/>
            <a:r>
              <a:rPr lang="en-US" sz="2200" dirty="0" smtClean="0"/>
              <a:t>operational system execution of code supplied by an attacker</a:t>
            </a:r>
          </a:p>
        </p:txBody>
      </p:sp>
      <p:cxnSp>
        <p:nvCxnSpPr>
          <p:cNvPr id="5" name="Straight Connector 4"/>
          <p:cNvCxnSpPr/>
          <p:nvPr/>
        </p:nvCxnSpPr>
        <p:spPr bwMode="auto">
          <a:xfrm>
            <a:off x="304800" y="2362200"/>
            <a:ext cx="8458200" cy="0"/>
          </a:xfrm>
          <a:prstGeom prst="line">
            <a:avLst/>
          </a:prstGeom>
          <a:solidFill>
            <a:srgbClr val="5CA1FB"/>
          </a:solidFill>
          <a:ln w="38100" cap="flat" cmpd="sng" algn="ctr">
            <a:solidFill>
              <a:schemeClr val="tx1"/>
            </a:solidFill>
            <a:prstDash val="solid"/>
            <a:round/>
            <a:headEnd type="none" w="med" len="med"/>
            <a:tailEnd type="none" w="med" len="med"/>
          </a:ln>
          <a:effectLst/>
        </p:spPr>
      </p:cxn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Assured SW Development">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Props1.xml><?xml version="1.0" encoding="utf-8"?>
<ds:datastoreItem xmlns:ds="http://schemas.openxmlformats.org/officeDocument/2006/customXml" ds:itemID="{8F0977BE-1B95-4616-8CE4-EFBA3AEE79DA}">
  <ds:schemaRefs>
    <ds:schemaRef ds:uri="http://schemas.microsoft.com/sharepoint/v3/contenttype/forms"/>
  </ds:schemaRefs>
</ds:datastoreItem>
</file>

<file path=customXml/itemProps2.xml><?xml version="1.0" encoding="utf-8"?>
<ds:datastoreItem xmlns:ds="http://schemas.openxmlformats.org/officeDocument/2006/customXml" ds:itemID="{4D837CAB-CE91-4F94-BDCC-4CA158D777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E24D566-D0E1-4D77-8C3D-56EF434ECD07}">
  <ds:schemaRefs>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terms/"/>
    <ds:schemaRef ds:uri="http://purl.org/dc/dcmitype/"/>
    <ds:schemaRef ds:uri="http://schemas.openxmlformats.org/package/2006/metadata/core-properties"/>
    <ds:schemaRef ds:uri="893ae260-c728-403e-8c1d-be5e00391f89"/>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courseware</Template>
  <TotalTime>2688</TotalTime>
  <Words>7798</Words>
  <Application>Microsoft Office PowerPoint</Application>
  <PresentationFormat>On-screen Show (4:3)</PresentationFormat>
  <Paragraphs>495</Paragraphs>
  <Slides>50</Slides>
  <Notes>41</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Assured SW Development</vt:lpstr>
      <vt:lpstr>Assured Software Development 1</vt:lpstr>
      <vt:lpstr>PowerPoint Presentation</vt:lpstr>
      <vt:lpstr>Supply Chain Risk Management (SCRM)</vt:lpstr>
      <vt:lpstr>Outline</vt:lpstr>
      <vt:lpstr>Understand Information and Communications Technology (ICT) Supply Chain Risk Management (SCRM) </vt:lpstr>
      <vt:lpstr>Computing System Supply Chain</vt:lpstr>
      <vt:lpstr>Supply Chain Risks</vt:lpstr>
      <vt:lpstr>ICT Supply Chains</vt:lpstr>
      <vt:lpstr>ICT Supply Chain Risks</vt:lpstr>
      <vt:lpstr>ICT Threats</vt:lpstr>
      <vt:lpstr>Non-Authentic Item Received: Tampering and Counterfeits</vt:lpstr>
      <vt:lpstr>Example of ICT Counterfeit Threat</vt:lpstr>
      <vt:lpstr>“Upstream” Supply Chain Integrity</vt:lpstr>
      <vt:lpstr>Examples of Counterfeiting in DoD Supply Chains</vt:lpstr>
      <vt:lpstr>Senate Report on DoD Counterfeit Incidents</vt:lpstr>
      <vt:lpstr>Software-Based Threats – Attacker Objectives1</vt:lpstr>
      <vt:lpstr>Examples of Threats</vt:lpstr>
      <vt:lpstr>Software-Based Threats</vt:lpstr>
      <vt:lpstr>Recognize Supply Chain Hardware and Software Threats/Enablers  Firmware </vt:lpstr>
      <vt:lpstr>Firmware: A Special but Important Class of Software</vt:lpstr>
      <vt:lpstr>Firmware Tampering</vt:lpstr>
      <vt:lpstr>Recognize Supply Chain Hardware and Software Threats/Enablers  Hardware Enablers </vt:lpstr>
      <vt:lpstr>Hardware Electronics Items at Risk: 1</vt:lpstr>
      <vt:lpstr>Hardware Electronics Items at Risk: 2</vt:lpstr>
      <vt:lpstr>Dynamics of Supply Chain Threats</vt:lpstr>
      <vt:lpstr>Recognize Supply Chain Hardware and Software Threats/Enablers Software Threats and Enablers: Attack Surface   </vt:lpstr>
      <vt:lpstr>Malware</vt:lpstr>
      <vt:lpstr>Malware Provides a Way Around Security Controls</vt:lpstr>
      <vt:lpstr>Where Do We Look for Weaknesses?</vt:lpstr>
      <vt:lpstr>Answer: In Software Components That Provide Access or Protect Threat Targets</vt:lpstr>
      <vt:lpstr>The Software Access Points: The Attack Surface</vt:lpstr>
      <vt:lpstr>Recognize Supply Chain Hardware and Software Threats/Enablers Examples  </vt:lpstr>
      <vt:lpstr>Input Path</vt:lpstr>
      <vt:lpstr>Input Path Example: SQL-Injection</vt:lpstr>
      <vt:lpstr>Acquisition Implications</vt:lpstr>
      <vt:lpstr>Acquisition Implications Web Server: 1</vt:lpstr>
      <vt:lpstr>Acquisition Implications Web Server: 2</vt:lpstr>
      <vt:lpstr>RSA Development Site Compromised: 2011 </vt:lpstr>
      <vt:lpstr>Changing Attack Surface and Threats: RSA</vt:lpstr>
      <vt:lpstr>Understand the Range of Countermeasures within the Systems Development Lifecycle (SDLC)   </vt:lpstr>
      <vt:lpstr>How Can We Mitigate Malicious System  Threats?</vt:lpstr>
      <vt:lpstr>How Can We Mitigate Malicious System  Threats?</vt:lpstr>
      <vt:lpstr>Apply to Examples</vt:lpstr>
      <vt:lpstr>Mitigations for Malicious System Software Threats</vt:lpstr>
      <vt:lpstr>Acquisition Examples of Malicious System  Threats</vt:lpstr>
      <vt:lpstr>Malicious System  Threats Can Lead to Requirement Changes</vt:lpstr>
      <vt:lpstr>Evaluate Developer Capability for Risk-Focused Development</vt:lpstr>
      <vt:lpstr>Conclusion  </vt:lpstr>
      <vt:lpstr>Acquisitions: Building Security In</vt:lpstr>
      <vt:lpstr>Resources</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 Ellison</dc:creator>
  <cp:lastModifiedBy>Nancy Mead</cp:lastModifiedBy>
  <cp:revision>109</cp:revision>
  <cp:lastPrinted>2006-06-21T20:45:34Z</cp:lastPrinted>
  <dcterms:created xsi:type="dcterms:W3CDTF">2012-08-31T20:29:12Z</dcterms:created>
  <dcterms:modified xsi:type="dcterms:W3CDTF">2014-03-27T04:10:06Z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